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5143500" cx="9144000"/>
  <p:notesSz cx="6858000" cy="9144000"/>
  <p:embeddedFontLst>
    <p:embeddedFont>
      <p:font typeface="Montserrat"/>
      <p:regular r:id="rId41"/>
      <p:bold r:id="rId42"/>
      <p:italic r:id="rId43"/>
      <p:boldItalic r:id="rId44"/>
    </p:embeddedFont>
    <p:embeddedFont>
      <p:font typeface="Trocchi"/>
      <p:regular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Montserrat-bold.fntdata"/><Relationship Id="rId41" Type="http://schemas.openxmlformats.org/officeDocument/2006/relationships/font" Target="fonts/Montserrat-regular.fntdata"/><Relationship Id="rId22" Type="http://schemas.openxmlformats.org/officeDocument/2006/relationships/slide" Target="slides/slide16.xml"/><Relationship Id="rId44" Type="http://schemas.openxmlformats.org/officeDocument/2006/relationships/font" Target="fonts/Montserrat-boldItalic.fntdata"/><Relationship Id="rId21" Type="http://schemas.openxmlformats.org/officeDocument/2006/relationships/slide" Target="slides/slide15.xml"/><Relationship Id="rId43" Type="http://schemas.openxmlformats.org/officeDocument/2006/relationships/font" Target="fonts/Montserrat-italic.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Trocchi-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2f94c8e56c_2_115: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32f94c8e56c_2_115: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g32f94c8e56c_2_115: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2f94c8e56c_2_123: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32f94c8e56c_2_123: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g32f94c8e56c_2_123: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2f94c8e56c_2_131: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32f94c8e56c_2_131: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g32f94c8e56c_2_131: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2f94c8e56c_2_139: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32f94c8e56c_2_139: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32f94c8e56c_2_139: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2f94c8e56c_2_147: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32f94c8e56c_2_147: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32f94c8e56c_2_147: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2f94c8e56c_2_156: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32f94c8e56c_2_156: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32f94c8e56c_2_156: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2f94c8e56c_2_175: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32f94c8e56c_2_175: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32f94c8e56c_2_175: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2f94c8e56c_2_182: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32f94c8e56c_2_182: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g32f94c8e56c_2_182: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2f94c8e56c_2_201: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32f94c8e56c_2_201: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g32f94c8e56c_2_201: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2f94c8e56c_2_220: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32f94c8e56c_2_220: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32f94c8e56c_2_220: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2f94c8e56c_2_2: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 name="Google Shape;61;g32f94c8e56c_2_2: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 name="Google Shape;62;g32f94c8e56c_2_2: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2f94c8e56c_2_243: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32f94c8e56c_2_243: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g32f94c8e56c_2_243: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2f94c8e56c_2_251: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32f94c8e56c_2_251: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32f94c8e56c_2_251: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2f94c8e56c_3_7: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32f94c8e56c_3_7:notes"/>
          <p:cNvSpPr txBox="1"/>
          <p:nvPr>
            <p:ph idx="1" type="body"/>
          </p:nvPr>
        </p:nvSpPr>
        <p:spPr>
          <a:xfrm>
            <a:off x="685800" y="3300413"/>
            <a:ext cx="54864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32f94c8e56c_3_7: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2f94c8e56c_2_259: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32f94c8e56c_2_259: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32f94c8e56c_2_259: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2f94c8e56c_3_17: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32f94c8e56c_3_17:notes"/>
          <p:cNvSpPr txBox="1"/>
          <p:nvPr>
            <p:ph idx="1" type="body"/>
          </p:nvPr>
        </p:nvSpPr>
        <p:spPr>
          <a:xfrm>
            <a:off x="685800" y="3300413"/>
            <a:ext cx="54864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32f94c8e56c_3_17: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2f94c8e56c_2_267: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g32f94c8e56c_2_267: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g32f94c8e56c_2_267: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2f94c8e56c_2_274: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32f94c8e56c_2_274: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32f94c8e56c_2_274: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2f94c8e56c_2_297: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32f94c8e56c_2_297: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g32f94c8e56c_2_297: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2f94c8e56c_2_305: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32f94c8e56c_2_305: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g32f94c8e56c_2_305: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2f94c8e56c_3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2f94c8e56c_3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2f94c8e56c_2_11: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 name="Google Shape;70;g32f94c8e56c_2_11: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 name="Google Shape;71;g32f94c8e56c_2_11: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2f94c8e56c_2_313: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32f94c8e56c_2_313: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g32f94c8e56c_2_313: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2f94c8e56c_2_321: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32f94c8e56c_2_321: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g32f94c8e56c_2_321: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2f94c8e56c_2_329: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32f94c8e56c_2_329: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32f94c8e56c_2_329: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2f94c8e56c_2_337: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32f94c8e56c_2_337: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g32f94c8e56c_2_337: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2f94c8e56c_2_360: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32f94c8e56c_2_360: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32f94c8e56c_2_360: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2f94c8e56c_2_34: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g32f94c8e56c_2_34: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g32f94c8e56c_2_34: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2f94c8e56c_2_57: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g32f94c8e56c_2_57: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g32f94c8e56c_2_57: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2f94c8e56c_2_74: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32f94c8e56c_2_74: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32f94c8e56c_2_74: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2f94c8e56c_2_82: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32f94c8e56c_2_82: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32f94c8e56c_2_82: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2f94c8e56c_2_101: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32f94c8e56c_2_101: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32f94c8e56c_2_101: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2f94c8e56c_2_108:notes"/>
          <p:cNvSpPr/>
          <p:nvPr>
            <p:ph idx="2" type="sldImg"/>
          </p:nvPr>
        </p:nvSpPr>
        <p:spPr>
          <a:xfrm>
            <a:off x="685800" y="857250"/>
            <a:ext cx="54864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32f94c8e56c_2_108:notes"/>
          <p:cNvSpPr txBox="1"/>
          <p:nvPr>
            <p:ph idx="1" type="body"/>
          </p:nvPr>
        </p:nvSpPr>
        <p:spPr>
          <a:xfrm>
            <a:off x="685800" y="3300413"/>
            <a:ext cx="54864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g32f94c8e56c_2_108:notes"/>
          <p:cNvSpPr txBox="1"/>
          <p:nvPr>
            <p:ph idx="12" type="sldNum"/>
          </p:nvPr>
        </p:nvSpPr>
        <p:spPr>
          <a:xfrm>
            <a:off x="3884613" y="6513910"/>
            <a:ext cx="29718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Lst>
  <p:transition spd="med">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hyperlink" Target="http://drive.google.com/file/d/1hiusgwVRy_XgT7Rg5jkusy1J3wvwA5BL/view" TargetMode="Externa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hyperlink" Target="http://drive.google.com/file/d/1wIARJxM2G_eKSV_4euzSDOKGnNcL54Aq/view" TargetMode="Externa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hyperlink" Target="http://drive.google.com/file/d/1aljh2FuVaa04RsOdnRtbQ6jTf4acqCpL/view" TargetMode="Externa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hyperlink" Target="http://drive.google.com/file/d/1dUQFTfVGuXeBe0AMEazq4TJmwFzOGnIk/view" TargetMode="Externa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40.png"/><Relationship Id="rId5"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33.png"/><Relationship Id="rId5"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hyperlink" Target="http://drive.google.com/file/d/1r8Owsy-t5CAHmYrYkbfmvYYu9vQFBNm6/view" TargetMode="Externa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hyperlink" Target="http://drive.google.com/file/d/15iMuJLP72nQs5RloPqZmgAqqpiVBpPuD/view" TargetMode="Externa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hyperlink" Target="http://drive.google.com/file/d/10jD6xuD8xASuR4OIEnnUrS0kWdTWNvN8/view" TargetMode="External"/><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52.png"/><Relationship Id="rId4" Type="http://schemas.openxmlformats.org/officeDocument/2006/relationships/image" Target="../media/image39.png"/><Relationship Id="rId5" Type="http://schemas.openxmlformats.org/officeDocument/2006/relationships/image" Target="../media/image45.png"/><Relationship Id="rId6"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hyperlink" Target="http://drive.google.com/file/d/1dUQFTfVGuXeBe0AMEazq4TJmwFzOGnIk/view" TargetMode="Externa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51.png"/><Relationship Id="rId4" Type="http://schemas.openxmlformats.org/officeDocument/2006/relationships/image" Target="../media/image58.png"/><Relationship Id="rId5" Type="http://schemas.openxmlformats.org/officeDocument/2006/relationships/image" Target="../media/image53.png"/><Relationship Id="rId6"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2.png"/><Relationship Id="rId4" Type="http://schemas.openxmlformats.org/officeDocument/2006/relationships/image" Target="../media/image12.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5" name="Shape 55"/>
        <p:cNvGrpSpPr/>
        <p:nvPr/>
      </p:nvGrpSpPr>
      <p:grpSpPr>
        <a:xfrm>
          <a:off x="0" y="0"/>
          <a:ext cx="0" cy="0"/>
          <a:chOff x="0" y="0"/>
          <a:chExt cx="0" cy="0"/>
        </a:xfrm>
      </p:grpSpPr>
      <p:pic>
        <p:nvPicPr>
          <p:cNvPr id="56" name="Google Shape;56;p15"/>
          <p:cNvPicPr preferRelativeResize="0"/>
          <p:nvPr/>
        </p:nvPicPr>
        <p:blipFill>
          <a:blip r:embed="rId3">
            <a:alphaModFix/>
          </a:blip>
          <a:stretch>
            <a:fillRect/>
          </a:stretch>
        </p:blipFill>
        <p:spPr>
          <a:xfrm>
            <a:off x="71438" y="0"/>
            <a:ext cx="9001126" cy="5143501"/>
          </a:xfrm>
          <a:prstGeom prst="rect">
            <a:avLst/>
          </a:prstGeom>
          <a:noFill/>
          <a:ln>
            <a:noFill/>
          </a:ln>
        </p:spPr>
      </p:pic>
      <p:sp>
        <p:nvSpPr>
          <p:cNvPr id="57" name="Google Shape;57;p15"/>
          <p:cNvSpPr txBox="1"/>
          <p:nvPr>
            <p:ph type="ctrTitle"/>
          </p:nvPr>
        </p:nvSpPr>
        <p:spPr>
          <a:xfrm>
            <a:off x="311708" y="2573375"/>
            <a:ext cx="8520600" cy="2052600"/>
          </a:xfrm>
          <a:prstGeom prst="rect">
            <a:avLst/>
          </a:prstGeom>
          <a:effectLst>
            <a:outerShdw blurRad="357188" rotWithShape="0" algn="bl" dir="5400000" dist="19050">
              <a:srgbClr val="000000">
                <a:alpha val="16000"/>
              </a:srgbClr>
            </a:outerShdw>
            <a:reflection blurRad="0" dir="5400000" dist="38100" endA="0" endPos="30000" fadeDir="5400012" kx="0" rotWithShape="0" algn="bl" stPos="0" sy="-100000" ky="0"/>
          </a:effectLst>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lt1"/>
                </a:solidFill>
              </a:rPr>
              <a:t>Understanding AI</a:t>
            </a:r>
            <a:endParaRPr>
              <a:solidFill>
                <a:schemeClr val="lt1"/>
              </a:solidFill>
            </a:endParaRPr>
          </a:p>
        </p:txBody>
      </p:sp>
      <p:sp>
        <p:nvSpPr>
          <p:cNvPr id="58" name="Google Shape;58;p15"/>
          <p:cNvSpPr txBox="1"/>
          <p:nvPr>
            <p:ph idx="1" type="subTitle"/>
          </p:nvPr>
        </p:nvSpPr>
        <p:spPr>
          <a:xfrm>
            <a:off x="311700" y="4358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2"/>
                </a:solidFill>
              </a:rPr>
              <a:t>Video Prompting and Generators</a:t>
            </a:r>
            <a:endParaRPr>
              <a:solidFill>
                <a:schemeClr val="l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83" name="Shape 183"/>
        <p:cNvGrpSpPr/>
        <p:nvPr/>
      </p:nvGrpSpPr>
      <p:grpSpPr>
        <a:xfrm>
          <a:off x="0" y="0"/>
          <a:ext cx="0" cy="0"/>
          <a:chOff x="0" y="0"/>
          <a:chExt cx="0" cy="0"/>
        </a:xfrm>
      </p:grpSpPr>
      <p:sp>
        <p:nvSpPr>
          <p:cNvPr id="184" name="Google Shape;184;p24"/>
          <p:cNvSpPr/>
          <p:nvPr/>
        </p:nvSpPr>
        <p:spPr>
          <a:xfrm>
            <a:off x="4025925" y="737086"/>
            <a:ext cx="4902300" cy="422700"/>
          </a:xfrm>
          <a:prstGeom prst="rect">
            <a:avLst/>
          </a:prstGeom>
          <a:noFill/>
          <a:ln>
            <a:noFill/>
          </a:ln>
        </p:spPr>
        <p:txBody>
          <a:bodyPr anchorCtr="0" anchor="ctr"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800" u="none" cap="none" strike="noStrike">
                <a:solidFill>
                  <a:srgbClr val="1B2F35"/>
                </a:solidFill>
                <a:latin typeface="Trocchi"/>
                <a:ea typeface="Trocchi"/>
                <a:cs typeface="Trocchi"/>
                <a:sym typeface="Trocchi"/>
              </a:rPr>
              <a:t>Marketing Video</a:t>
            </a:r>
            <a:endParaRPr b="0" i="0" sz="1400" u="none" cap="none" strike="noStrike">
              <a:solidFill>
                <a:schemeClr val="dk1"/>
              </a:solidFill>
              <a:latin typeface="Arial"/>
              <a:ea typeface="Arial"/>
              <a:cs typeface="Arial"/>
              <a:sym typeface="Arial"/>
            </a:endParaRPr>
          </a:p>
        </p:txBody>
      </p:sp>
      <p:sp>
        <p:nvSpPr>
          <p:cNvPr id="185" name="Google Shape;185;p24"/>
          <p:cNvSpPr/>
          <p:nvPr/>
        </p:nvSpPr>
        <p:spPr>
          <a:xfrm>
            <a:off x="4025925" y="2233873"/>
            <a:ext cx="4902245" cy="1151977"/>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1C2F35"/>
              </a:buClr>
              <a:buSzPts val="1100"/>
              <a:buFont typeface="Montserrat"/>
              <a:buNone/>
            </a:pPr>
            <a:r>
              <a:rPr b="0" i="0" lang="en" sz="1100" u="none" cap="none" strike="noStrike">
                <a:solidFill>
                  <a:srgbClr val="1C2F35"/>
                </a:solidFill>
                <a:latin typeface="Montserrat"/>
                <a:ea typeface="Montserrat"/>
                <a:cs typeface="Montserrat"/>
                <a:sym typeface="Montserrat"/>
              </a:rPr>
              <a:t>The marketing video showcases a captivating cinematic experience, featuring a sleek and futuristic car gliding effortlessly through a sprawling cyberpunk cityscape. The video's dramatic lighting and dynamic camera angles create a mesmerizing and visually-striking atmosphere, drawing the viewer into this immersive and high-tech world.</a:t>
            </a:r>
            <a:endParaRPr b="0" i="0" sz="1400" u="none" cap="none" strike="noStrike">
              <a:solidFill>
                <a:schemeClr val="dk1"/>
              </a:solidFill>
              <a:latin typeface="Arial"/>
              <a:ea typeface="Arial"/>
              <a:cs typeface="Arial"/>
              <a:sym typeface="Arial"/>
            </a:endParaRPr>
          </a:p>
        </p:txBody>
      </p:sp>
      <p:pic>
        <p:nvPicPr>
          <p:cNvPr id="186" name="Google Shape;186;p24" title="Hypercar Chase_ Neon Cyberpunk Thrills!-VEED.mp4">
            <a:hlinkClick r:id="rId3"/>
          </p:cNvPr>
          <p:cNvPicPr preferRelativeResize="0"/>
          <p:nvPr/>
        </p:nvPicPr>
        <p:blipFill>
          <a:blip r:embed="rId4">
            <a:alphaModFix/>
          </a:blip>
          <a:stretch>
            <a:fillRect/>
          </a:stretch>
        </p:blipFill>
        <p:spPr>
          <a:xfrm>
            <a:off x="609591" y="-637"/>
            <a:ext cx="2893219"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2F36"/>
        </a:solidFill>
      </p:bgPr>
    </p:bg>
    <p:spTree>
      <p:nvGrpSpPr>
        <p:cNvPr id="191" name="Shape 191"/>
        <p:cNvGrpSpPr/>
        <p:nvPr/>
      </p:nvGrpSpPr>
      <p:grpSpPr>
        <a:xfrm>
          <a:off x="0" y="0"/>
          <a:ext cx="0" cy="0"/>
          <a:chOff x="0" y="0"/>
          <a:chExt cx="0" cy="0"/>
        </a:xfrm>
      </p:grpSpPr>
      <p:sp>
        <p:nvSpPr>
          <p:cNvPr id="192" name="Google Shape;192;p25"/>
          <p:cNvSpPr/>
          <p:nvPr/>
        </p:nvSpPr>
        <p:spPr>
          <a:xfrm>
            <a:off x="239256" y="1534853"/>
            <a:ext cx="3755245" cy="422770"/>
          </a:xfrm>
          <a:prstGeom prst="rect">
            <a:avLst/>
          </a:prstGeom>
          <a:noFill/>
          <a:ln>
            <a:noFill/>
          </a:ln>
        </p:spPr>
        <p:txBody>
          <a:bodyPr anchorCtr="0" anchor="ctr" bIns="0" lIns="0" spcFirstLastPara="1" rIns="0" wrap="square" tIns="0">
            <a:noAutofit/>
          </a:bodyPr>
          <a:lstStyle/>
          <a:p>
            <a:pPr indent="0" lvl="0" marL="0" marR="0" rtl="0" algn="ctr">
              <a:lnSpc>
                <a:spcPct val="118400"/>
              </a:lnSpc>
              <a:spcBef>
                <a:spcPts val="0"/>
              </a:spcBef>
              <a:spcAft>
                <a:spcPts val="0"/>
              </a:spcAft>
              <a:buClr>
                <a:srgbClr val="FDFDFD"/>
              </a:buClr>
              <a:buSzPts val="2800"/>
              <a:buFont typeface="Trocchi"/>
              <a:buNone/>
            </a:pPr>
            <a:r>
              <a:rPr b="0" i="0" lang="en" sz="2800" u="none" cap="none" strike="noStrike">
                <a:solidFill>
                  <a:srgbClr val="FDFDFD"/>
                </a:solidFill>
                <a:latin typeface="Trocchi"/>
                <a:ea typeface="Trocchi"/>
                <a:cs typeface="Trocchi"/>
                <a:sym typeface="Trocchi"/>
              </a:rPr>
              <a:t>Educational Video</a:t>
            </a:r>
            <a:endParaRPr b="0" i="0" sz="1400" u="none" cap="none" strike="noStrike">
              <a:solidFill>
                <a:schemeClr val="dk1"/>
              </a:solidFill>
              <a:latin typeface="Arial"/>
              <a:ea typeface="Arial"/>
              <a:cs typeface="Arial"/>
              <a:sym typeface="Arial"/>
            </a:endParaRPr>
          </a:p>
        </p:txBody>
      </p:sp>
      <p:sp>
        <p:nvSpPr>
          <p:cNvPr id="193" name="Google Shape;193;p25"/>
          <p:cNvSpPr/>
          <p:nvPr/>
        </p:nvSpPr>
        <p:spPr>
          <a:xfrm>
            <a:off x="239256" y="2041039"/>
            <a:ext cx="3755245" cy="1535969"/>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1100"/>
              <a:buFont typeface="Montserrat"/>
              <a:buNone/>
            </a:pPr>
            <a:r>
              <a:rPr b="0" i="0" lang="en" sz="1100" u="none" cap="none" strike="noStrike">
                <a:solidFill>
                  <a:srgbClr val="FFFFFF"/>
                </a:solidFill>
                <a:latin typeface="Montserrat"/>
                <a:ea typeface="Montserrat"/>
                <a:cs typeface="Montserrat"/>
                <a:sym typeface="Montserrat"/>
              </a:rPr>
              <a:t>The educational video showcases a visually captivating explanation of the water cycle, featuring dynamic animations that illustrate the processes of evaporation, condensation, and precipitation. The video is accompanied by a clear and informative voiceover, guiding viewers through the intricate details of this natural phenomenon.</a:t>
            </a:r>
            <a:endParaRPr b="0" i="0" sz="1400" u="none" cap="none" strike="noStrike">
              <a:solidFill>
                <a:schemeClr val="dk1"/>
              </a:solidFill>
              <a:latin typeface="Arial"/>
              <a:ea typeface="Arial"/>
              <a:cs typeface="Arial"/>
              <a:sym typeface="Arial"/>
            </a:endParaRPr>
          </a:p>
        </p:txBody>
      </p:sp>
      <p:pic>
        <p:nvPicPr>
          <p:cNvPr id="194" name="Google Shape;194;p25" title="Anime Adventure_ The Joy of Water Cycle!-VEED.mp4">
            <a:hlinkClick r:id="rId3"/>
          </p:cNvPr>
          <p:cNvPicPr preferRelativeResize="0"/>
          <p:nvPr/>
        </p:nvPicPr>
        <p:blipFill>
          <a:blip r:embed="rId4">
            <a:alphaModFix/>
          </a:blip>
          <a:stretch>
            <a:fillRect/>
          </a:stretch>
        </p:blipFill>
        <p:spPr>
          <a:xfrm>
            <a:off x="5487551" y="152400"/>
            <a:ext cx="2721769" cy="4838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99" name="Shape 199"/>
        <p:cNvGrpSpPr/>
        <p:nvPr/>
      </p:nvGrpSpPr>
      <p:grpSpPr>
        <a:xfrm>
          <a:off x="0" y="0"/>
          <a:ext cx="0" cy="0"/>
          <a:chOff x="0" y="0"/>
          <a:chExt cx="0" cy="0"/>
        </a:xfrm>
      </p:grpSpPr>
      <p:sp>
        <p:nvSpPr>
          <p:cNvPr id="200" name="Google Shape;200;p26"/>
          <p:cNvSpPr/>
          <p:nvPr/>
        </p:nvSpPr>
        <p:spPr>
          <a:xfrm>
            <a:off x="3509918" y="1916948"/>
            <a:ext cx="5428607" cy="422770"/>
          </a:xfrm>
          <a:prstGeom prst="rect">
            <a:avLst/>
          </a:prstGeom>
          <a:noFill/>
          <a:ln>
            <a:noFill/>
          </a:ln>
        </p:spPr>
        <p:txBody>
          <a:bodyPr anchorCtr="0" anchor="ctr"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800" u="none" cap="none" strike="noStrike">
                <a:solidFill>
                  <a:srgbClr val="1B2F35"/>
                </a:solidFill>
                <a:latin typeface="Trocchi"/>
                <a:ea typeface="Trocchi"/>
                <a:cs typeface="Trocchi"/>
                <a:sym typeface="Trocchi"/>
              </a:rPr>
              <a:t>Social Media Content</a:t>
            </a:r>
            <a:endParaRPr b="0" i="0" sz="1400" u="none" cap="none" strike="noStrike">
              <a:solidFill>
                <a:schemeClr val="dk1"/>
              </a:solidFill>
              <a:latin typeface="Arial"/>
              <a:ea typeface="Arial"/>
              <a:cs typeface="Arial"/>
              <a:sym typeface="Arial"/>
            </a:endParaRPr>
          </a:p>
        </p:txBody>
      </p:sp>
      <p:sp>
        <p:nvSpPr>
          <p:cNvPr id="201" name="Google Shape;201;p26"/>
          <p:cNvSpPr/>
          <p:nvPr/>
        </p:nvSpPr>
        <p:spPr>
          <a:xfrm>
            <a:off x="3509918" y="2423135"/>
            <a:ext cx="5428607" cy="767984"/>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1C2F35"/>
              </a:buClr>
              <a:buSzPts val="1100"/>
              <a:buFont typeface="Montserrat"/>
              <a:buNone/>
            </a:pPr>
            <a:r>
              <a:rPr b="0" i="0" lang="en" sz="1100" u="none" cap="none" strike="noStrike">
                <a:solidFill>
                  <a:srgbClr val="1C2F35"/>
                </a:solidFill>
                <a:latin typeface="Montserrat"/>
                <a:ea typeface="Montserrat"/>
                <a:cs typeface="Montserrat"/>
                <a:sym typeface="Montserrat"/>
              </a:rPr>
              <a:t>Social media content that captures the attention of viewers is crucial in today's digital landscape. A snappy, TikTok-style video with eye-catching text animations, fast-paced music, and dynamic transitions can keep viewers engaged and interested in the message being conveyed.</a:t>
            </a:r>
            <a:endParaRPr b="0" i="0" sz="1400" u="none" cap="none" strike="noStrike">
              <a:solidFill>
                <a:schemeClr val="dk1"/>
              </a:solidFill>
              <a:latin typeface="Arial"/>
              <a:ea typeface="Arial"/>
              <a:cs typeface="Arial"/>
              <a:sym typeface="Arial"/>
            </a:endParaRPr>
          </a:p>
        </p:txBody>
      </p:sp>
      <p:pic>
        <p:nvPicPr>
          <p:cNvPr id="202" name="Google Shape;202;p26" title="Transform Your 90,000 Work Hours!-VEED.mp4">
            <a:hlinkClick r:id="rId3"/>
          </p:cNvPr>
          <p:cNvPicPr preferRelativeResize="0"/>
          <p:nvPr/>
        </p:nvPicPr>
        <p:blipFill>
          <a:blip r:embed="rId4">
            <a:alphaModFix/>
          </a:blip>
          <a:stretch>
            <a:fillRect/>
          </a:stretch>
        </p:blipFill>
        <p:spPr>
          <a:xfrm>
            <a:off x="152400" y="152400"/>
            <a:ext cx="2721769" cy="4838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2F36"/>
        </a:solidFill>
      </p:bgPr>
    </p:bg>
    <p:spTree>
      <p:nvGrpSpPr>
        <p:cNvPr id="207" name="Shape 207"/>
        <p:cNvGrpSpPr/>
        <p:nvPr/>
      </p:nvGrpSpPr>
      <p:grpSpPr>
        <a:xfrm>
          <a:off x="0" y="0"/>
          <a:ext cx="0" cy="0"/>
          <a:chOff x="0" y="0"/>
          <a:chExt cx="0" cy="0"/>
        </a:xfrm>
      </p:grpSpPr>
      <p:sp>
        <p:nvSpPr>
          <p:cNvPr id="208" name="Google Shape;208;p27"/>
          <p:cNvSpPr/>
          <p:nvPr/>
        </p:nvSpPr>
        <p:spPr>
          <a:xfrm>
            <a:off x="5633498" y="1417010"/>
            <a:ext cx="2782676" cy="845542"/>
          </a:xfrm>
          <a:prstGeom prst="rect">
            <a:avLst/>
          </a:prstGeom>
          <a:noFill/>
          <a:ln>
            <a:noFill/>
          </a:ln>
        </p:spPr>
        <p:txBody>
          <a:bodyPr anchorCtr="0" anchor="ctr" bIns="0" lIns="0" spcFirstLastPara="1" rIns="0" wrap="square" tIns="0">
            <a:noAutofit/>
          </a:bodyPr>
          <a:lstStyle/>
          <a:p>
            <a:pPr indent="0" lvl="0" marL="0" marR="0" rtl="0" algn="ctr">
              <a:lnSpc>
                <a:spcPct val="118400"/>
              </a:lnSpc>
              <a:spcBef>
                <a:spcPts val="0"/>
              </a:spcBef>
              <a:spcAft>
                <a:spcPts val="0"/>
              </a:spcAft>
              <a:buClr>
                <a:srgbClr val="FDFDFD"/>
              </a:buClr>
              <a:buSzPts val="2800"/>
              <a:buFont typeface="Trocchi"/>
              <a:buNone/>
            </a:pPr>
            <a:r>
              <a:rPr b="0" i="0" lang="en" sz="2800" u="none" cap="none" strike="noStrike">
                <a:solidFill>
                  <a:srgbClr val="FDFDFD"/>
                </a:solidFill>
                <a:latin typeface="Trocchi"/>
                <a:ea typeface="Trocchi"/>
                <a:cs typeface="Trocchi"/>
                <a:sym typeface="Trocchi"/>
              </a:rPr>
              <a:t>Storytelling &amp; Film Concept</a:t>
            </a:r>
            <a:endParaRPr b="0" i="0" sz="1400" u="none" cap="none" strike="noStrike">
              <a:solidFill>
                <a:schemeClr val="dk1"/>
              </a:solidFill>
              <a:latin typeface="Arial"/>
              <a:ea typeface="Arial"/>
              <a:cs typeface="Arial"/>
              <a:sym typeface="Arial"/>
            </a:endParaRPr>
          </a:p>
        </p:txBody>
      </p:sp>
      <p:sp>
        <p:nvSpPr>
          <p:cNvPr id="209" name="Google Shape;209;p27"/>
          <p:cNvSpPr/>
          <p:nvPr/>
        </p:nvSpPr>
        <p:spPr>
          <a:xfrm>
            <a:off x="5111861" y="2345968"/>
            <a:ext cx="3825950" cy="1343972"/>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1100"/>
              <a:buFont typeface="Montserrat"/>
              <a:buNone/>
            </a:pPr>
            <a:r>
              <a:rPr b="0" i="0" lang="en" sz="1100" u="none" cap="none" strike="noStrike">
                <a:solidFill>
                  <a:srgbClr val="FFFFFF"/>
                </a:solidFill>
                <a:latin typeface="Montserrat"/>
                <a:ea typeface="Montserrat"/>
                <a:cs typeface="Montserrat"/>
                <a:sym typeface="Montserrat"/>
              </a:rPr>
              <a:t>The cinematic sequence transports the viewer to a vast, awe-inspiring desert landscape, where the sweeping shots and intense soundtrack evoke a sense of mystery and grandeur. The atmospheric lighting effects set the tone, casting a warm, ethereal glow that complements the narrative and immerses the audience in the world of the story.</a:t>
            </a:r>
            <a:endParaRPr b="0" i="0" sz="1400" u="none" cap="none" strike="noStrike">
              <a:solidFill>
                <a:schemeClr val="dk1"/>
              </a:solidFill>
              <a:latin typeface="Arial"/>
              <a:ea typeface="Arial"/>
              <a:cs typeface="Arial"/>
              <a:sym typeface="Arial"/>
            </a:endParaRPr>
          </a:p>
        </p:txBody>
      </p:sp>
      <p:pic>
        <p:nvPicPr>
          <p:cNvPr id="210" name="Google Shape;210;p27" title="Journey Through a Mystical Desert-VEED.mp4">
            <a:hlinkClick r:id="rId3"/>
          </p:cNvPr>
          <p:cNvPicPr preferRelativeResize="0"/>
          <p:nvPr/>
        </p:nvPicPr>
        <p:blipFill>
          <a:blip r:embed="rId4">
            <a:alphaModFix/>
          </a:blip>
          <a:stretch>
            <a:fillRect/>
          </a:stretch>
        </p:blipFill>
        <p:spPr>
          <a:xfrm>
            <a:off x="152400" y="228600"/>
            <a:ext cx="4807059" cy="27039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AF2"/>
        </a:solidFill>
      </p:bgPr>
    </p:bg>
    <p:spTree>
      <p:nvGrpSpPr>
        <p:cNvPr id="215" name="Shape 215"/>
        <p:cNvGrpSpPr/>
        <p:nvPr/>
      </p:nvGrpSpPr>
      <p:grpSpPr>
        <a:xfrm>
          <a:off x="0" y="0"/>
          <a:ext cx="0" cy="0"/>
          <a:chOff x="0" y="0"/>
          <a:chExt cx="0" cy="0"/>
        </a:xfrm>
      </p:grpSpPr>
      <p:sp>
        <p:nvSpPr>
          <p:cNvPr id="216" name="Google Shape;216;p28"/>
          <p:cNvSpPr/>
          <p:nvPr/>
        </p:nvSpPr>
        <p:spPr>
          <a:xfrm>
            <a:off x="285679" y="3781726"/>
            <a:ext cx="7612619" cy="418530"/>
          </a:xfrm>
          <a:prstGeom prst="rect">
            <a:avLst/>
          </a:prstGeom>
          <a:noFill/>
          <a:ln>
            <a:noFill/>
          </a:ln>
        </p:spPr>
        <p:txBody>
          <a:bodyPr anchorCtr="0" anchor="ctr" bIns="0" lIns="0" spcFirstLastPara="1" rIns="0" wrap="square" tIns="0">
            <a:noAutofit/>
          </a:bodyPr>
          <a:lstStyle/>
          <a:p>
            <a:pPr indent="0" lvl="0" marL="0" marR="0" rtl="0" algn="l">
              <a:lnSpc>
                <a:spcPct val="118394"/>
              </a:lnSpc>
              <a:spcBef>
                <a:spcPts val="0"/>
              </a:spcBef>
              <a:spcAft>
                <a:spcPts val="0"/>
              </a:spcAft>
              <a:buClr>
                <a:srgbClr val="1B2F35"/>
              </a:buClr>
              <a:buSzPts val="2800"/>
              <a:buFont typeface="Trocchi"/>
              <a:buNone/>
            </a:pPr>
            <a:r>
              <a:rPr b="0" i="0" lang="en" sz="2800" u="none" cap="none" strike="noStrike">
                <a:solidFill>
                  <a:srgbClr val="1B2F35"/>
                </a:solidFill>
                <a:latin typeface="Trocchi"/>
                <a:ea typeface="Trocchi"/>
                <a:cs typeface="Trocchi"/>
                <a:sym typeface="Trocchi"/>
              </a:rPr>
              <a:t>Mastering AI-Generated Video Prompts</a:t>
            </a:r>
            <a:endParaRPr b="0" i="0" sz="1400" u="none" cap="none" strike="noStrike">
              <a:solidFill>
                <a:schemeClr val="dk1"/>
              </a:solidFill>
              <a:latin typeface="Arial"/>
              <a:ea typeface="Arial"/>
              <a:cs typeface="Arial"/>
              <a:sym typeface="Arial"/>
            </a:endParaRPr>
          </a:p>
        </p:txBody>
      </p:sp>
      <p:sp>
        <p:nvSpPr>
          <p:cNvPr id="217" name="Google Shape;217;p28"/>
          <p:cNvSpPr/>
          <p:nvPr/>
        </p:nvSpPr>
        <p:spPr>
          <a:xfrm>
            <a:off x="285679" y="4245619"/>
            <a:ext cx="7612619" cy="118791"/>
          </a:xfrm>
          <a:prstGeom prst="rect">
            <a:avLst/>
          </a:prstGeom>
          <a:noFill/>
          <a:ln>
            <a:noFill/>
          </a:ln>
        </p:spPr>
        <p:txBody>
          <a:bodyPr anchorCtr="0" anchor="ctr" bIns="0" lIns="0" spcFirstLastPara="1" rIns="0" wrap="square" tIns="0">
            <a:noAutofit/>
          </a:bodyPr>
          <a:lstStyle/>
          <a:p>
            <a:pPr indent="0" lvl="0" marL="0" marR="0" rtl="0" algn="l">
              <a:lnSpc>
                <a:spcPct val="139955"/>
              </a:lnSpc>
              <a:spcBef>
                <a:spcPts val="0"/>
              </a:spcBef>
              <a:spcAft>
                <a:spcPts val="0"/>
              </a:spcAft>
              <a:buClr>
                <a:srgbClr val="1C2F35"/>
              </a:buClr>
              <a:buSzPts val="700"/>
              <a:buFont typeface="Montserrat"/>
              <a:buNone/>
            </a:pPr>
            <a:r>
              <a:rPr b="0" i="0" lang="en" sz="700" u="none" cap="none" strike="noStrike">
                <a:solidFill>
                  <a:srgbClr val="1C2F35"/>
                </a:solidFill>
                <a:latin typeface="Montserrat"/>
                <a:ea typeface="Montserrat"/>
                <a:cs typeface="Montserrat"/>
                <a:sym typeface="Montserrat"/>
              </a:rPr>
              <a:t>This presentation will explore the art of crafting effective prompts for generating high-quality video content using AI technologies.</a:t>
            </a:r>
            <a:endParaRPr b="0" i="0" sz="1400" u="none" cap="none" strike="noStrike">
              <a:solidFill>
                <a:schemeClr val="dk1"/>
              </a:solidFill>
              <a:latin typeface="Arial"/>
              <a:ea typeface="Arial"/>
              <a:cs typeface="Arial"/>
              <a:sym typeface="Arial"/>
            </a:endParaRPr>
          </a:p>
        </p:txBody>
      </p:sp>
      <p:sp>
        <p:nvSpPr>
          <p:cNvPr id="218" name="Google Shape;218;p28"/>
          <p:cNvSpPr/>
          <p:nvPr/>
        </p:nvSpPr>
        <p:spPr>
          <a:xfrm>
            <a:off x="0" y="0"/>
            <a:ext cx="9141714" cy="3570982"/>
          </a:xfrm>
          <a:prstGeom prst="rect">
            <a:avLst/>
          </a:prstGeom>
          <a:solidFill>
            <a:srgbClr val="000000">
              <a:alpha val="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N/A" id="219" name="Google Shape;219;p28"/>
          <p:cNvPicPr preferRelativeResize="0"/>
          <p:nvPr/>
        </p:nvPicPr>
        <p:blipFill rotWithShape="1">
          <a:blip r:embed="rId3">
            <a:alphaModFix/>
          </a:blip>
          <a:srcRect b="35098" l="0" r="0" t="35098"/>
          <a:stretch/>
        </p:blipFill>
        <p:spPr>
          <a:xfrm>
            <a:off x="0" y="0"/>
            <a:ext cx="9141714" cy="3570982"/>
          </a:xfrm>
          <a:prstGeom prst="rect">
            <a:avLst/>
          </a:prstGeom>
          <a:noFill/>
          <a:ln>
            <a:noFill/>
          </a:ln>
        </p:spPr>
      </p:pic>
      <p:sp>
        <p:nvSpPr>
          <p:cNvPr id="220" name="Google Shape;220;p28"/>
          <p:cNvSpPr/>
          <p:nvPr/>
        </p:nvSpPr>
        <p:spPr>
          <a:xfrm>
            <a:off x="285679" y="4802301"/>
            <a:ext cx="1068438" cy="159969"/>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B2F35"/>
              </a:buClr>
              <a:buSzPts val="900"/>
              <a:buFont typeface="Montserrat"/>
              <a:buNone/>
            </a:pPr>
            <a:r>
              <a:rPr b="0" i="0" lang="en" sz="900" u="none" cap="none" strike="noStrike">
                <a:solidFill>
                  <a:srgbClr val="1B2F35"/>
                </a:solidFill>
                <a:latin typeface="Montserrat"/>
                <a:ea typeface="Montserrat"/>
                <a:cs typeface="Montserrat"/>
                <a:sym typeface="Montserrat"/>
              </a:rPr>
              <a:t>Ty Davis-Turcotte</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2F36"/>
        </a:solidFill>
      </p:bgPr>
    </p:bg>
    <p:spTree>
      <p:nvGrpSpPr>
        <p:cNvPr id="225" name="Shape 225"/>
        <p:cNvGrpSpPr/>
        <p:nvPr/>
      </p:nvGrpSpPr>
      <p:grpSpPr>
        <a:xfrm>
          <a:off x="0" y="0"/>
          <a:ext cx="0" cy="0"/>
          <a:chOff x="0" y="0"/>
          <a:chExt cx="0" cy="0"/>
        </a:xfrm>
      </p:grpSpPr>
      <p:sp>
        <p:nvSpPr>
          <p:cNvPr id="226" name="Google Shape;226;p29"/>
          <p:cNvSpPr/>
          <p:nvPr/>
        </p:nvSpPr>
        <p:spPr>
          <a:xfrm>
            <a:off x="0" y="281438"/>
            <a:ext cx="9141714" cy="422771"/>
          </a:xfrm>
          <a:prstGeom prst="rect">
            <a:avLst/>
          </a:prstGeom>
          <a:noFill/>
          <a:ln>
            <a:noFill/>
          </a:ln>
        </p:spPr>
        <p:txBody>
          <a:bodyPr anchorCtr="0" anchor="t" bIns="0" lIns="0" spcFirstLastPara="1" rIns="0" wrap="square" tIns="0">
            <a:noAutofit/>
          </a:bodyPr>
          <a:lstStyle/>
          <a:p>
            <a:pPr indent="0" lvl="0" marL="0" marR="0" rtl="0" algn="ctr">
              <a:lnSpc>
                <a:spcPct val="118400"/>
              </a:lnSpc>
              <a:spcBef>
                <a:spcPts val="0"/>
              </a:spcBef>
              <a:spcAft>
                <a:spcPts val="0"/>
              </a:spcAft>
              <a:buClr>
                <a:srgbClr val="FDFDFD"/>
              </a:buClr>
              <a:buSzPts val="2800"/>
              <a:buFont typeface="Trocchi"/>
              <a:buNone/>
            </a:pPr>
            <a:r>
              <a:rPr b="0" i="0" lang="en" sz="2800" u="none" cap="none" strike="noStrike">
                <a:solidFill>
                  <a:srgbClr val="FDFDFD"/>
                </a:solidFill>
                <a:latin typeface="Trocchi"/>
                <a:ea typeface="Trocchi"/>
                <a:cs typeface="Trocchi"/>
                <a:sym typeface="Trocchi"/>
              </a:rPr>
              <a:t>Be Explicit About the Visual Style and Genre</a:t>
            </a:r>
            <a:endParaRPr b="0" i="0" sz="1400" u="none" cap="none" strike="noStrike">
              <a:solidFill>
                <a:schemeClr val="dk1"/>
              </a:solidFill>
              <a:latin typeface="Arial"/>
              <a:ea typeface="Arial"/>
              <a:cs typeface="Arial"/>
              <a:sym typeface="Arial"/>
            </a:endParaRPr>
          </a:p>
        </p:txBody>
      </p:sp>
      <p:sp>
        <p:nvSpPr>
          <p:cNvPr id="227" name="Google Shape;227;p29"/>
          <p:cNvSpPr/>
          <p:nvPr/>
        </p:nvSpPr>
        <p:spPr>
          <a:xfrm>
            <a:off x="1107004" y="1453390"/>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28" name="Google Shape;228;p29"/>
          <p:cNvPicPr preferRelativeResize="0"/>
          <p:nvPr/>
        </p:nvPicPr>
        <p:blipFill rotWithShape="1">
          <a:blip r:embed="rId3">
            <a:alphaModFix/>
          </a:blip>
          <a:srcRect b="0" l="0" r="0" t="0"/>
          <a:stretch/>
        </p:blipFill>
        <p:spPr>
          <a:xfrm>
            <a:off x="1410397" y="1756784"/>
            <a:ext cx="471370" cy="471370"/>
          </a:xfrm>
          <a:prstGeom prst="rect">
            <a:avLst/>
          </a:prstGeom>
          <a:noFill/>
          <a:ln>
            <a:noFill/>
          </a:ln>
        </p:spPr>
      </p:pic>
      <p:sp>
        <p:nvSpPr>
          <p:cNvPr id="229" name="Google Shape;229;p29"/>
          <p:cNvSpPr/>
          <p:nvPr/>
        </p:nvSpPr>
        <p:spPr>
          <a:xfrm>
            <a:off x="259967" y="2583829"/>
            <a:ext cx="2765369"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DFDFD"/>
              </a:buClr>
              <a:buSzPts val="1100"/>
              <a:buFont typeface="Montserrat"/>
              <a:buNone/>
            </a:pPr>
            <a:r>
              <a:rPr b="0" i="0" lang="en" sz="1100" u="none" cap="none" strike="noStrike">
                <a:solidFill>
                  <a:srgbClr val="FDFDFD"/>
                </a:solidFill>
                <a:latin typeface="Montserrat"/>
                <a:ea typeface="Montserrat"/>
                <a:cs typeface="Montserrat"/>
                <a:sym typeface="Montserrat"/>
              </a:rPr>
              <a:t>Clearly define the artistic style</a:t>
            </a:r>
            <a:endParaRPr b="0" i="0" sz="1400" u="none" cap="none" strike="noStrike">
              <a:solidFill>
                <a:schemeClr val="dk1"/>
              </a:solidFill>
              <a:latin typeface="Arial"/>
              <a:ea typeface="Arial"/>
              <a:cs typeface="Arial"/>
              <a:sym typeface="Arial"/>
            </a:endParaRPr>
          </a:p>
        </p:txBody>
      </p:sp>
      <p:sp>
        <p:nvSpPr>
          <p:cNvPr id="230" name="Google Shape;230;p29"/>
          <p:cNvSpPr/>
          <p:nvPr/>
        </p:nvSpPr>
        <p:spPr>
          <a:xfrm>
            <a:off x="259967" y="2830673"/>
            <a:ext cx="2765369" cy="639875"/>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900"/>
              <a:buFont typeface="Montserrat"/>
              <a:buNone/>
            </a:pPr>
            <a:r>
              <a:rPr b="0" i="0" lang="en" sz="900" u="none" cap="none" strike="noStrike">
                <a:solidFill>
                  <a:srgbClr val="FFFFFF"/>
                </a:solidFill>
                <a:latin typeface="Montserrat"/>
                <a:ea typeface="Montserrat"/>
                <a:cs typeface="Montserrat"/>
                <a:sym typeface="Montserrat"/>
              </a:rPr>
              <a:t>Specify whether the desired output should be realistic, animated, cinematic, or another style to ensure the AI model generates the appropriate visuals.</a:t>
            </a:r>
            <a:endParaRPr b="0" i="0" sz="1400" u="none" cap="none" strike="noStrike">
              <a:solidFill>
                <a:schemeClr val="dk1"/>
              </a:solidFill>
              <a:latin typeface="Arial"/>
              <a:ea typeface="Arial"/>
              <a:cs typeface="Arial"/>
              <a:sym typeface="Arial"/>
            </a:endParaRPr>
          </a:p>
        </p:txBody>
      </p:sp>
      <p:sp>
        <p:nvSpPr>
          <p:cNvPr id="231" name="Google Shape;231;p29"/>
          <p:cNvSpPr/>
          <p:nvPr/>
        </p:nvSpPr>
        <p:spPr>
          <a:xfrm>
            <a:off x="4035210" y="1453390"/>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32" name="Google Shape;232;p29"/>
          <p:cNvPicPr preferRelativeResize="0"/>
          <p:nvPr/>
        </p:nvPicPr>
        <p:blipFill rotWithShape="1">
          <a:blip r:embed="rId4">
            <a:alphaModFix/>
          </a:blip>
          <a:srcRect b="0" l="0" r="0" t="0"/>
          <a:stretch/>
        </p:blipFill>
        <p:spPr>
          <a:xfrm>
            <a:off x="4319776" y="1737953"/>
            <a:ext cx="507079" cy="507079"/>
          </a:xfrm>
          <a:prstGeom prst="rect">
            <a:avLst/>
          </a:prstGeom>
          <a:noFill/>
          <a:ln>
            <a:noFill/>
          </a:ln>
        </p:spPr>
      </p:pic>
      <p:sp>
        <p:nvSpPr>
          <p:cNvPr id="233" name="Google Shape;233;p29"/>
          <p:cNvSpPr/>
          <p:nvPr/>
        </p:nvSpPr>
        <p:spPr>
          <a:xfrm>
            <a:off x="3231382" y="2583829"/>
            <a:ext cx="2678950"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DFDFD"/>
              </a:buClr>
              <a:buSzPts val="1100"/>
              <a:buFont typeface="Montserrat"/>
              <a:buNone/>
            </a:pPr>
            <a:r>
              <a:rPr b="0" i="0" lang="en" sz="1100" u="none" cap="none" strike="noStrike">
                <a:solidFill>
                  <a:srgbClr val="FDFDFD"/>
                </a:solidFill>
                <a:latin typeface="Montserrat"/>
                <a:ea typeface="Montserrat"/>
                <a:cs typeface="Montserrat"/>
                <a:sym typeface="Montserrat"/>
              </a:rPr>
              <a:t>Establish the desired mood</a:t>
            </a:r>
            <a:endParaRPr b="0" i="0" sz="1400" u="none" cap="none" strike="noStrike">
              <a:solidFill>
                <a:schemeClr val="dk1"/>
              </a:solidFill>
              <a:latin typeface="Arial"/>
              <a:ea typeface="Arial"/>
              <a:cs typeface="Arial"/>
              <a:sym typeface="Arial"/>
            </a:endParaRPr>
          </a:p>
        </p:txBody>
      </p:sp>
      <p:sp>
        <p:nvSpPr>
          <p:cNvPr id="234" name="Google Shape;234;p29"/>
          <p:cNvSpPr/>
          <p:nvPr/>
        </p:nvSpPr>
        <p:spPr>
          <a:xfrm>
            <a:off x="3231382" y="2830673"/>
            <a:ext cx="2678950" cy="639875"/>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900"/>
              <a:buFont typeface="Montserrat"/>
              <a:buNone/>
            </a:pPr>
            <a:r>
              <a:rPr b="0" i="0" lang="en" sz="900" u="none" cap="none" strike="noStrike">
                <a:solidFill>
                  <a:srgbClr val="FFFFFF"/>
                </a:solidFill>
                <a:latin typeface="Montserrat"/>
                <a:ea typeface="Montserrat"/>
                <a:cs typeface="Montserrat"/>
                <a:sym typeface="Montserrat"/>
              </a:rPr>
              <a:t>Convey the intended emotional tone, such as somber, whimsical, suspenseful, or upbeat, to guide the AI in creating the appropriate atmosphere.</a:t>
            </a:r>
            <a:endParaRPr b="0" i="0" sz="1400" u="none" cap="none" strike="noStrike">
              <a:solidFill>
                <a:schemeClr val="dk1"/>
              </a:solidFill>
              <a:latin typeface="Arial"/>
              <a:ea typeface="Arial"/>
              <a:cs typeface="Arial"/>
              <a:sym typeface="Arial"/>
            </a:endParaRPr>
          </a:p>
        </p:txBody>
      </p:sp>
      <p:sp>
        <p:nvSpPr>
          <p:cNvPr id="235" name="Google Shape;235;p29"/>
          <p:cNvSpPr/>
          <p:nvPr/>
        </p:nvSpPr>
        <p:spPr>
          <a:xfrm>
            <a:off x="6963415" y="1453390"/>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36" name="Google Shape;236;p29"/>
          <p:cNvPicPr preferRelativeResize="0"/>
          <p:nvPr/>
        </p:nvPicPr>
        <p:blipFill rotWithShape="1">
          <a:blip r:embed="rId5">
            <a:alphaModFix/>
          </a:blip>
          <a:srcRect b="0" l="0" r="0" t="0"/>
          <a:stretch/>
        </p:blipFill>
        <p:spPr>
          <a:xfrm>
            <a:off x="7273089" y="1781892"/>
            <a:ext cx="457086" cy="421376"/>
          </a:xfrm>
          <a:prstGeom prst="rect">
            <a:avLst/>
          </a:prstGeom>
          <a:noFill/>
          <a:ln>
            <a:noFill/>
          </a:ln>
        </p:spPr>
      </p:pic>
      <p:sp>
        <p:nvSpPr>
          <p:cNvPr id="237" name="Google Shape;237;p29"/>
          <p:cNvSpPr/>
          <p:nvPr/>
        </p:nvSpPr>
        <p:spPr>
          <a:xfrm>
            <a:off x="6092810" y="2583829"/>
            <a:ext cx="2812505"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DFDFD"/>
              </a:buClr>
              <a:buSzPts val="1100"/>
              <a:buFont typeface="Montserrat"/>
              <a:buNone/>
            </a:pPr>
            <a:r>
              <a:rPr b="0" i="0" lang="en" sz="1100" u="none" cap="none" strike="noStrike">
                <a:solidFill>
                  <a:srgbClr val="FDFDFD"/>
                </a:solidFill>
                <a:latin typeface="Montserrat"/>
                <a:ea typeface="Montserrat"/>
                <a:cs typeface="Montserrat"/>
                <a:sym typeface="Montserrat"/>
              </a:rPr>
              <a:t>Specify the cinematic tone</a:t>
            </a:r>
            <a:endParaRPr b="0" i="0" sz="1400" u="none" cap="none" strike="noStrike">
              <a:solidFill>
                <a:schemeClr val="dk1"/>
              </a:solidFill>
              <a:latin typeface="Arial"/>
              <a:ea typeface="Arial"/>
              <a:cs typeface="Arial"/>
              <a:sym typeface="Arial"/>
            </a:endParaRPr>
          </a:p>
        </p:txBody>
      </p:sp>
      <p:sp>
        <p:nvSpPr>
          <p:cNvPr id="238" name="Google Shape;238;p29"/>
          <p:cNvSpPr/>
          <p:nvPr/>
        </p:nvSpPr>
        <p:spPr>
          <a:xfrm>
            <a:off x="6092810" y="2830673"/>
            <a:ext cx="2812505" cy="799844"/>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900"/>
              <a:buFont typeface="Montserrat"/>
              <a:buNone/>
            </a:pPr>
            <a:r>
              <a:rPr b="0" i="0" lang="en" sz="900" u="none" cap="none" strike="noStrike">
                <a:solidFill>
                  <a:srgbClr val="FFFFFF"/>
                </a:solidFill>
                <a:latin typeface="Montserrat"/>
                <a:ea typeface="Montserrat"/>
                <a:cs typeface="Montserrat"/>
                <a:sym typeface="Montserrat"/>
              </a:rPr>
              <a:t>Describe the cinematic approach, whether it should be documentary-style, futuristic, fantasy-driven, or another genre, to direct the AI in generating the right visual narrative.</a:t>
            </a:r>
            <a:endParaRPr b="0" i="0" sz="1400" u="none" cap="none" strike="noStrike">
              <a:solidFill>
                <a:schemeClr val="dk1"/>
              </a:solidFill>
              <a:latin typeface="Arial"/>
              <a:ea typeface="Arial"/>
              <a:cs typeface="Arial"/>
              <a:sym typeface="Arial"/>
            </a:endParaRPr>
          </a:p>
        </p:txBody>
      </p:sp>
      <p:sp>
        <p:nvSpPr>
          <p:cNvPr id="239" name="Google Shape;239;p29"/>
          <p:cNvSpPr/>
          <p:nvPr/>
        </p:nvSpPr>
        <p:spPr>
          <a:xfrm>
            <a:off x="0" y="4206617"/>
            <a:ext cx="9141714" cy="935597"/>
          </a:xfrm>
          <a:prstGeom prst="rect">
            <a:avLst/>
          </a:prstGeom>
          <a:solidFill>
            <a:srgbClr val="FDD16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0" name="Google Shape;240;p29"/>
          <p:cNvSpPr/>
          <p:nvPr/>
        </p:nvSpPr>
        <p:spPr>
          <a:xfrm>
            <a:off x="132126" y="4432314"/>
            <a:ext cx="8877461" cy="479851"/>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1B2F35"/>
              </a:buClr>
              <a:buSzPts val="1400"/>
              <a:buFont typeface="Montserrat"/>
              <a:buNone/>
            </a:pPr>
            <a:r>
              <a:rPr b="0" i="0" lang="en" sz="1400" u="none" cap="none" strike="noStrike">
                <a:solidFill>
                  <a:srgbClr val="1B2F35"/>
                </a:solidFill>
                <a:latin typeface="Montserrat"/>
                <a:ea typeface="Montserrat"/>
                <a:cs typeface="Montserrat"/>
                <a:sym typeface="Montserrat"/>
              </a:rPr>
              <a:t>By clearly defining the visual style, mood, and cinematic tone, you can provide the AI model with the necessary guidance to generate the desired output that aligns with your creative vision.</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245" name="Shape 245"/>
        <p:cNvGrpSpPr/>
        <p:nvPr/>
      </p:nvGrpSpPr>
      <p:grpSpPr>
        <a:xfrm>
          <a:off x="0" y="0"/>
          <a:ext cx="0" cy="0"/>
          <a:chOff x="0" y="0"/>
          <a:chExt cx="0" cy="0"/>
        </a:xfrm>
      </p:grpSpPr>
      <p:sp>
        <p:nvSpPr>
          <p:cNvPr id="246" name="Google Shape;246;p30"/>
          <p:cNvSpPr/>
          <p:nvPr/>
        </p:nvSpPr>
        <p:spPr>
          <a:xfrm>
            <a:off x="0" y="281438"/>
            <a:ext cx="9141714" cy="422771"/>
          </a:xfrm>
          <a:prstGeom prst="rect">
            <a:avLst/>
          </a:prstGeom>
          <a:noFill/>
          <a:ln>
            <a:noFill/>
          </a:ln>
        </p:spPr>
        <p:txBody>
          <a:bodyPr anchorCtr="0" anchor="t"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800" u="none" cap="none" strike="noStrike">
                <a:solidFill>
                  <a:srgbClr val="1B2F35"/>
                </a:solidFill>
                <a:latin typeface="Trocchi"/>
                <a:ea typeface="Trocchi"/>
                <a:cs typeface="Trocchi"/>
                <a:sym typeface="Trocchi"/>
              </a:rPr>
              <a:t>Define Camera Angles and Movements</a:t>
            </a:r>
            <a:endParaRPr b="0" i="0" sz="1400" u="none" cap="none" strike="noStrike">
              <a:solidFill>
                <a:schemeClr val="dk1"/>
              </a:solidFill>
              <a:latin typeface="Arial"/>
              <a:ea typeface="Arial"/>
              <a:cs typeface="Arial"/>
              <a:sym typeface="Arial"/>
            </a:endParaRPr>
          </a:p>
        </p:txBody>
      </p:sp>
      <p:sp>
        <p:nvSpPr>
          <p:cNvPr id="247" name="Google Shape;247;p30"/>
          <p:cNvSpPr/>
          <p:nvPr/>
        </p:nvSpPr>
        <p:spPr>
          <a:xfrm>
            <a:off x="714196" y="1624239"/>
            <a:ext cx="4085204" cy="2704127"/>
          </a:xfrm>
          <a:prstGeom prst="rect">
            <a:avLst/>
          </a:prstGeom>
          <a:noFill/>
          <a:ln>
            <a:noFill/>
          </a:ln>
        </p:spPr>
        <p:txBody>
          <a:bodyPr anchorCtr="0" anchor="t" bIns="0" lIns="0" spcFirstLastPara="1" rIns="0" wrap="square" tIns="0">
            <a:noAutofit/>
          </a:bodyPr>
          <a:lstStyle/>
          <a:p>
            <a:pPr indent="-177800" lvl="0" marL="177800" marR="0" rtl="0" algn="l">
              <a:lnSpc>
                <a:spcPct val="140000"/>
              </a:lnSpc>
              <a:spcBef>
                <a:spcPts val="0"/>
              </a:spcBef>
              <a:spcAft>
                <a:spcPts val="0"/>
              </a:spcAft>
              <a:buClr>
                <a:srgbClr val="1B2F35"/>
              </a:buClr>
              <a:buSzPts val="1600"/>
              <a:buFont typeface="Montserrat"/>
              <a:buChar char="•"/>
            </a:pPr>
            <a:r>
              <a:rPr b="0" i="0" lang="en" sz="1600" u="none" cap="none" strike="noStrike">
                <a:solidFill>
                  <a:srgbClr val="1B2F35"/>
                </a:solidFill>
                <a:latin typeface="Montserrat"/>
                <a:ea typeface="Montserrat"/>
                <a:cs typeface="Montserrat"/>
                <a:sym typeface="Montserrat"/>
              </a:rPr>
              <a:t>Panning Shots</a:t>
            </a:r>
            <a:endParaRPr sz="1100"/>
          </a:p>
          <a:p>
            <a:pPr indent="0" lvl="1" marL="342900" marR="0" rtl="0" algn="l">
              <a:lnSpc>
                <a:spcPct val="140000"/>
              </a:lnSpc>
              <a:spcBef>
                <a:spcPts val="200"/>
              </a:spcBef>
              <a:spcAft>
                <a:spcPts val="0"/>
              </a:spcAft>
              <a:buClr>
                <a:srgbClr val="1C2F35"/>
              </a:buClr>
              <a:buSzPts val="1000"/>
              <a:buFont typeface="Montserrat"/>
              <a:buNone/>
            </a:pPr>
            <a:r>
              <a:rPr b="0" i="0" lang="en" sz="1000" u="none" cap="none" strike="noStrike">
                <a:solidFill>
                  <a:srgbClr val="1C2F35"/>
                </a:solidFill>
                <a:latin typeface="Montserrat"/>
                <a:ea typeface="Montserrat"/>
                <a:cs typeface="Montserrat"/>
                <a:sym typeface="Montserrat"/>
              </a:rPr>
              <a:t>Horizontal camera movement that follows the action or shifts the viewer's perspective.</a:t>
            </a:r>
            <a:endParaRPr sz="1100"/>
          </a:p>
          <a:p>
            <a:pPr indent="-177800" lvl="0" marL="177800" marR="0" rtl="0" algn="l">
              <a:lnSpc>
                <a:spcPct val="140000"/>
              </a:lnSpc>
              <a:spcBef>
                <a:spcPts val="1800"/>
              </a:spcBef>
              <a:spcAft>
                <a:spcPts val="0"/>
              </a:spcAft>
              <a:buClr>
                <a:srgbClr val="1B2F35"/>
              </a:buClr>
              <a:buSzPts val="1600"/>
              <a:buFont typeface="Montserrat"/>
              <a:buChar char="•"/>
            </a:pPr>
            <a:r>
              <a:rPr b="0" i="0" lang="en" sz="1600" u="none" cap="none" strike="noStrike">
                <a:solidFill>
                  <a:srgbClr val="1B2F35"/>
                </a:solidFill>
                <a:latin typeface="Montserrat"/>
                <a:ea typeface="Montserrat"/>
                <a:cs typeface="Montserrat"/>
                <a:sym typeface="Montserrat"/>
              </a:rPr>
              <a:t>Zooming Shots</a:t>
            </a:r>
            <a:endParaRPr sz="1100"/>
          </a:p>
          <a:p>
            <a:pPr indent="0" lvl="1" marL="342900" marR="0" rtl="0" algn="l">
              <a:lnSpc>
                <a:spcPct val="140000"/>
              </a:lnSpc>
              <a:spcBef>
                <a:spcPts val="200"/>
              </a:spcBef>
              <a:spcAft>
                <a:spcPts val="0"/>
              </a:spcAft>
              <a:buClr>
                <a:srgbClr val="1C2F35"/>
              </a:buClr>
              <a:buSzPts val="1000"/>
              <a:buFont typeface="Montserrat"/>
              <a:buNone/>
            </a:pPr>
            <a:r>
              <a:rPr b="0" i="0" lang="en" sz="1000" u="none" cap="none" strike="noStrike">
                <a:solidFill>
                  <a:srgbClr val="1C2F35"/>
                </a:solidFill>
                <a:latin typeface="Montserrat"/>
                <a:ea typeface="Montserrat"/>
                <a:cs typeface="Montserrat"/>
                <a:sym typeface="Montserrat"/>
              </a:rPr>
              <a:t>Adjusting the camera's focal length to smoothly transition between wide and close-up views.</a:t>
            </a:r>
            <a:endParaRPr sz="1100"/>
          </a:p>
          <a:p>
            <a:pPr indent="-177800" lvl="0" marL="177800" marR="0" rtl="0" algn="l">
              <a:lnSpc>
                <a:spcPct val="140000"/>
              </a:lnSpc>
              <a:spcBef>
                <a:spcPts val="1800"/>
              </a:spcBef>
              <a:spcAft>
                <a:spcPts val="0"/>
              </a:spcAft>
              <a:buClr>
                <a:srgbClr val="1B2F35"/>
              </a:buClr>
              <a:buSzPts val="1600"/>
              <a:buFont typeface="Montserrat"/>
              <a:buChar char="•"/>
            </a:pPr>
            <a:r>
              <a:rPr b="0" i="0" lang="en" sz="1600" u="none" cap="none" strike="noStrike">
                <a:solidFill>
                  <a:srgbClr val="1B2F35"/>
                </a:solidFill>
                <a:latin typeface="Montserrat"/>
                <a:ea typeface="Montserrat"/>
                <a:cs typeface="Montserrat"/>
                <a:sym typeface="Montserrat"/>
              </a:rPr>
              <a:t>Tracking Shots</a:t>
            </a:r>
            <a:endParaRPr sz="1100"/>
          </a:p>
          <a:p>
            <a:pPr indent="0" lvl="1" marL="342900" marR="0" rtl="0" algn="l">
              <a:lnSpc>
                <a:spcPct val="140000"/>
              </a:lnSpc>
              <a:spcBef>
                <a:spcPts val="200"/>
              </a:spcBef>
              <a:spcAft>
                <a:spcPts val="0"/>
              </a:spcAft>
              <a:buClr>
                <a:srgbClr val="1C2F35"/>
              </a:buClr>
              <a:buSzPts val="1000"/>
              <a:buFont typeface="Montserrat"/>
              <a:buNone/>
            </a:pPr>
            <a:r>
              <a:rPr b="0" i="0" lang="en" sz="1000" u="none" cap="none" strike="noStrike">
                <a:solidFill>
                  <a:srgbClr val="1C2F35"/>
                </a:solidFill>
                <a:latin typeface="Montserrat"/>
                <a:ea typeface="Montserrat"/>
                <a:cs typeface="Montserrat"/>
                <a:sym typeface="Montserrat"/>
              </a:rPr>
              <a:t>Camera movement that physically follows the subject, creating a sense of movement and immersion.</a:t>
            </a:r>
            <a:endParaRPr b="0" i="0" sz="1400" u="none" cap="none" strike="noStrike">
              <a:solidFill>
                <a:schemeClr val="dk1"/>
              </a:solidFill>
              <a:latin typeface="Arial"/>
              <a:ea typeface="Arial"/>
              <a:cs typeface="Arial"/>
              <a:sym typeface="Arial"/>
            </a:endParaRPr>
          </a:p>
        </p:txBody>
      </p:sp>
      <p:sp>
        <p:nvSpPr>
          <p:cNvPr id="248" name="Google Shape;248;p30"/>
          <p:cNvSpPr/>
          <p:nvPr/>
        </p:nvSpPr>
        <p:spPr>
          <a:xfrm>
            <a:off x="4713696" y="1624239"/>
            <a:ext cx="4085204" cy="1784375"/>
          </a:xfrm>
          <a:prstGeom prst="rect">
            <a:avLst/>
          </a:prstGeom>
          <a:noFill/>
          <a:ln>
            <a:noFill/>
          </a:ln>
        </p:spPr>
        <p:txBody>
          <a:bodyPr anchorCtr="0" anchor="t" bIns="0" lIns="0" spcFirstLastPara="1" rIns="0" wrap="square" tIns="0">
            <a:noAutofit/>
          </a:bodyPr>
          <a:lstStyle/>
          <a:p>
            <a:pPr indent="-177800" lvl="0" marL="177800" marR="0" rtl="0" algn="l">
              <a:lnSpc>
                <a:spcPct val="140000"/>
              </a:lnSpc>
              <a:spcBef>
                <a:spcPts val="0"/>
              </a:spcBef>
              <a:spcAft>
                <a:spcPts val="0"/>
              </a:spcAft>
              <a:buClr>
                <a:srgbClr val="1B2F35"/>
              </a:buClr>
              <a:buSzPts val="1600"/>
              <a:buFont typeface="Montserrat"/>
              <a:buChar char="•"/>
            </a:pPr>
            <a:r>
              <a:rPr b="0" i="0" lang="en" sz="1600" u="none" cap="none" strike="noStrike">
                <a:solidFill>
                  <a:srgbClr val="1B2F35"/>
                </a:solidFill>
                <a:latin typeface="Montserrat"/>
                <a:ea typeface="Montserrat"/>
                <a:cs typeface="Montserrat"/>
                <a:sym typeface="Montserrat"/>
              </a:rPr>
              <a:t>Tilting Shots</a:t>
            </a:r>
            <a:endParaRPr sz="1100"/>
          </a:p>
          <a:p>
            <a:pPr indent="0" lvl="1" marL="342900" marR="0" rtl="0" algn="l">
              <a:lnSpc>
                <a:spcPct val="140000"/>
              </a:lnSpc>
              <a:spcBef>
                <a:spcPts val="200"/>
              </a:spcBef>
              <a:spcAft>
                <a:spcPts val="0"/>
              </a:spcAft>
              <a:buClr>
                <a:srgbClr val="1C2F35"/>
              </a:buClr>
              <a:buSzPts val="1000"/>
              <a:buFont typeface="Montserrat"/>
              <a:buNone/>
            </a:pPr>
            <a:r>
              <a:rPr b="0" i="0" lang="en" sz="1000" u="none" cap="none" strike="noStrike">
                <a:solidFill>
                  <a:srgbClr val="1C2F35"/>
                </a:solidFill>
                <a:latin typeface="Montserrat"/>
                <a:ea typeface="Montserrat"/>
                <a:cs typeface="Montserrat"/>
                <a:sym typeface="Montserrat"/>
              </a:rPr>
              <a:t>Vertical camera movement that shifts the viewer's perspective up or down.</a:t>
            </a:r>
            <a:endParaRPr sz="1100"/>
          </a:p>
          <a:p>
            <a:pPr indent="-177800" lvl="0" marL="177800" marR="0" rtl="0" algn="l">
              <a:lnSpc>
                <a:spcPct val="140000"/>
              </a:lnSpc>
              <a:spcBef>
                <a:spcPts val="1800"/>
              </a:spcBef>
              <a:spcAft>
                <a:spcPts val="0"/>
              </a:spcAft>
              <a:buClr>
                <a:srgbClr val="1B2F35"/>
              </a:buClr>
              <a:buSzPts val="1600"/>
              <a:buFont typeface="Montserrat"/>
              <a:buChar char="•"/>
            </a:pPr>
            <a:r>
              <a:rPr b="0" i="0" lang="en" sz="1600" u="none" cap="none" strike="noStrike">
                <a:solidFill>
                  <a:srgbClr val="1B2F35"/>
                </a:solidFill>
                <a:latin typeface="Montserrat"/>
                <a:ea typeface="Montserrat"/>
                <a:cs typeface="Montserrat"/>
                <a:sym typeface="Montserrat"/>
              </a:rPr>
              <a:t>Dolly Shots</a:t>
            </a:r>
            <a:endParaRPr sz="1100"/>
          </a:p>
          <a:p>
            <a:pPr indent="0" lvl="1" marL="342900" marR="0" rtl="0" algn="l">
              <a:lnSpc>
                <a:spcPct val="140000"/>
              </a:lnSpc>
              <a:spcBef>
                <a:spcPts val="200"/>
              </a:spcBef>
              <a:spcAft>
                <a:spcPts val="0"/>
              </a:spcAft>
              <a:buClr>
                <a:srgbClr val="1C2F35"/>
              </a:buClr>
              <a:buSzPts val="1000"/>
              <a:buFont typeface="Montserrat"/>
              <a:buNone/>
            </a:pPr>
            <a:r>
              <a:rPr b="0" i="0" lang="en" sz="1000" u="none" cap="none" strike="noStrike">
                <a:solidFill>
                  <a:srgbClr val="1C2F35"/>
                </a:solidFill>
                <a:latin typeface="Montserrat"/>
                <a:ea typeface="Montserrat"/>
                <a:cs typeface="Montserrat"/>
                <a:sym typeface="Montserrat"/>
              </a:rPr>
              <a:t>Camera movement achieved by mounting the camera on a wheeled platform and moving it forward or backward.</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2F36"/>
        </a:solidFill>
      </p:bgPr>
    </p:bg>
    <p:spTree>
      <p:nvGrpSpPr>
        <p:cNvPr id="253" name="Shape 253"/>
        <p:cNvGrpSpPr/>
        <p:nvPr/>
      </p:nvGrpSpPr>
      <p:grpSpPr>
        <a:xfrm>
          <a:off x="0" y="0"/>
          <a:ext cx="0" cy="0"/>
          <a:chOff x="0" y="0"/>
          <a:chExt cx="0" cy="0"/>
        </a:xfrm>
      </p:grpSpPr>
      <p:sp>
        <p:nvSpPr>
          <p:cNvPr id="254" name="Google Shape;254;p31"/>
          <p:cNvSpPr/>
          <p:nvPr/>
        </p:nvSpPr>
        <p:spPr>
          <a:xfrm>
            <a:off x="1765042" y="281438"/>
            <a:ext cx="5611631" cy="845542"/>
          </a:xfrm>
          <a:prstGeom prst="rect">
            <a:avLst/>
          </a:prstGeom>
          <a:noFill/>
          <a:ln>
            <a:noFill/>
          </a:ln>
        </p:spPr>
        <p:txBody>
          <a:bodyPr anchorCtr="0" anchor="t" bIns="0" lIns="0" spcFirstLastPara="1" rIns="0" wrap="square" tIns="0">
            <a:noAutofit/>
          </a:bodyPr>
          <a:lstStyle/>
          <a:p>
            <a:pPr indent="0" lvl="0" marL="0" marR="0" rtl="0" algn="ctr">
              <a:lnSpc>
                <a:spcPct val="118400"/>
              </a:lnSpc>
              <a:spcBef>
                <a:spcPts val="0"/>
              </a:spcBef>
              <a:spcAft>
                <a:spcPts val="0"/>
              </a:spcAft>
              <a:buClr>
                <a:srgbClr val="FDFDFD"/>
              </a:buClr>
              <a:buSzPts val="2800"/>
              <a:buFont typeface="Trocchi"/>
              <a:buNone/>
            </a:pPr>
            <a:r>
              <a:rPr b="0" i="0" lang="en" sz="2800" u="none" cap="none" strike="noStrike">
                <a:solidFill>
                  <a:srgbClr val="FDFDFD"/>
                </a:solidFill>
                <a:latin typeface="Trocchi"/>
                <a:ea typeface="Trocchi"/>
                <a:cs typeface="Trocchi"/>
                <a:sym typeface="Trocchi"/>
              </a:rPr>
              <a:t>Use Detailed Character and Environmental Descriptions</a:t>
            </a:r>
            <a:endParaRPr b="0" i="0" sz="1400" u="none" cap="none" strike="noStrike">
              <a:solidFill>
                <a:schemeClr val="dk1"/>
              </a:solidFill>
              <a:latin typeface="Arial"/>
              <a:ea typeface="Arial"/>
              <a:cs typeface="Arial"/>
              <a:sym typeface="Arial"/>
            </a:endParaRPr>
          </a:p>
        </p:txBody>
      </p:sp>
      <p:sp>
        <p:nvSpPr>
          <p:cNvPr id="255" name="Google Shape;255;p31"/>
          <p:cNvSpPr/>
          <p:nvPr/>
        </p:nvSpPr>
        <p:spPr>
          <a:xfrm>
            <a:off x="1107004" y="1746210"/>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56" name="Google Shape;256;p31"/>
          <p:cNvPicPr preferRelativeResize="0"/>
          <p:nvPr/>
        </p:nvPicPr>
        <p:blipFill rotWithShape="1">
          <a:blip r:embed="rId3">
            <a:alphaModFix/>
          </a:blip>
          <a:srcRect b="0" l="0" r="0" t="0"/>
          <a:stretch/>
        </p:blipFill>
        <p:spPr>
          <a:xfrm>
            <a:off x="1404122" y="2062158"/>
            <a:ext cx="478511" cy="442801"/>
          </a:xfrm>
          <a:prstGeom prst="rect">
            <a:avLst/>
          </a:prstGeom>
          <a:noFill/>
          <a:ln>
            <a:noFill/>
          </a:ln>
        </p:spPr>
      </p:pic>
      <p:sp>
        <p:nvSpPr>
          <p:cNvPr id="257" name="Google Shape;257;p31"/>
          <p:cNvSpPr/>
          <p:nvPr/>
        </p:nvSpPr>
        <p:spPr>
          <a:xfrm>
            <a:off x="267823" y="2876649"/>
            <a:ext cx="2749656"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DFDFD"/>
              </a:buClr>
              <a:buSzPts val="1100"/>
              <a:buFont typeface="Montserrat"/>
              <a:buNone/>
            </a:pPr>
            <a:r>
              <a:rPr b="0" i="0" lang="en" sz="1100" u="none" cap="none" strike="noStrike">
                <a:solidFill>
                  <a:srgbClr val="FDFDFD"/>
                </a:solidFill>
                <a:latin typeface="Montserrat"/>
                <a:ea typeface="Montserrat"/>
                <a:cs typeface="Montserrat"/>
                <a:sym typeface="Montserrat"/>
              </a:rPr>
              <a:t>Character Physical Traits</a:t>
            </a:r>
            <a:endParaRPr b="0" i="0" sz="1400" u="none" cap="none" strike="noStrike">
              <a:solidFill>
                <a:schemeClr val="dk1"/>
              </a:solidFill>
              <a:latin typeface="Arial"/>
              <a:ea typeface="Arial"/>
              <a:cs typeface="Arial"/>
              <a:sym typeface="Arial"/>
            </a:endParaRPr>
          </a:p>
        </p:txBody>
      </p:sp>
      <p:sp>
        <p:nvSpPr>
          <p:cNvPr id="258" name="Google Shape;258;p31"/>
          <p:cNvSpPr/>
          <p:nvPr/>
        </p:nvSpPr>
        <p:spPr>
          <a:xfrm>
            <a:off x="267823" y="3123493"/>
            <a:ext cx="2749656" cy="47990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900"/>
              <a:buFont typeface="Montserrat"/>
              <a:buNone/>
            </a:pPr>
            <a:r>
              <a:rPr b="0" i="0" lang="en" sz="900" u="none" cap="none" strike="noStrike">
                <a:solidFill>
                  <a:srgbClr val="FFFFFF"/>
                </a:solidFill>
                <a:latin typeface="Montserrat"/>
                <a:ea typeface="Montserrat"/>
                <a:cs typeface="Montserrat"/>
                <a:sym typeface="Montserrat"/>
              </a:rPr>
              <a:t>Describe the character's height, build, facial features, and other distinctive physical characteristics.</a:t>
            </a:r>
            <a:endParaRPr b="0" i="0" sz="1400" u="none" cap="none" strike="noStrike">
              <a:solidFill>
                <a:schemeClr val="dk1"/>
              </a:solidFill>
              <a:latin typeface="Arial"/>
              <a:ea typeface="Arial"/>
              <a:cs typeface="Arial"/>
              <a:sym typeface="Arial"/>
            </a:endParaRPr>
          </a:p>
        </p:txBody>
      </p:sp>
      <p:sp>
        <p:nvSpPr>
          <p:cNvPr id="259" name="Google Shape;259;p31"/>
          <p:cNvSpPr/>
          <p:nvPr/>
        </p:nvSpPr>
        <p:spPr>
          <a:xfrm>
            <a:off x="4035210" y="1746210"/>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60" name="Google Shape;260;p31"/>
          <p:cNvPicPr preferRelativeResize="0"/>
          <p:nvPr/>
        </p:nvPicPr>
        <p:blipFill rotWithShape="1">
          <a:blip r:embed="rId4">
            <a:alphaModFix/>
          </a:blip>
          <a:srcRect b="0" l="0" r="0" t="0"/>
          <a:stretch/>
        </p:blipFill>
        <p:spPr>
          <a:xfrm>
            <a:off x="4313501" y="2037050"/>
            <a:ext cx="535647" cy="449944"/>
          </a:xfrm>
          <a:prstGeom prst="rect">
            <a:avLst/>
          </a:prstGeom>
          <a:noFill/>
          <a:ln>
            <a:noFill/>
          </a:ln>
        </p:spPr>
      </p:pic>
      <p:sp>
        <p:nvSpPr>
          <p:cNvPr id="261" name="Google Shape;261;p31"/>
          <p:cNvSpPr/>
          <p:nvPr/>
        </p:nvSpPr>
        <p:spPr>
          <a:xfrm>
            <a:off x="3160676" y="2876649"/>
            <a:ext cx="2820362"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DFDFD"/>
              </a:buClr>
              <a:buSzPts val="1100"/>
              <a:buFont typeface="Montserrat"/>
              <a:buNone/>
            </a:pPr>
            <a:r>
              <a:rPr b="0" i="0" lang="en" sz="1100" u="none" cap="none" strike="noStrike">
                <a:solidFill>
                  <a:srgbClr val="FDFDFD"/>
                </a:solidFill>
                <a:latin typeface="Montserrat"/>
                <a:ea typeface="Montserrat"/>
                <a:cs typeface="Montserrat"/>
                <a:sym typeface="Montserrat"/>
              </a:rPr>
              <a:t>Character Attire</a:t>
            </a:r>
            <a:endParaRPr b="0" i="0" sz="1400" u="none" cap="none" strike="noStrike">
              <a:solidFill>
                <a:schemeClr val="dk1"/>
              </a:solidFill>
              <a:latin typeface="Arial"/>
              <a:ea typeface="Arial"/>
              <a:cs typeface="Arial"/>
              <a:sym typeface="Arial"/>
            </a:endParaRPr>
          </a:p>
        </p:txBody>
      </p:sp>
      <p:sp>
        <p:nvSpPr>
          <p:cNvPr id="262" name="Google Shape;262;p31"/>
          <p:cNvSpPr/>
          <p:nvPr/>
        </p:nvSpPr>
        <p:spPr>
          <a:xfrm>
            <a:off x="3160676" y="3123493"/>
            <a:ext cx="2820362" cy="47990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900"/>
              <a:buFont typeface="Montserrat"/>
              <a:buNone/>
            </a:pPr>
            <a:r>
              <a:rPr b="0" i="0" lang="en" sz="900" u="none" cap="none" strike="noStrike">
                <a:solidFill>
                  <a:srgbClr val="FFFFFF"/>
                </a:solidFill>
                <a:latin typeface="Montserrat"/>
                <a:ea typeface="Montserrat"/>
                <a:cs typeface="Montserrat"/>
                <a:sym typeface="Montserrat"/>
              </a:rPr>
              <a:t>Provide specific details about the character's clothing, accessories, and any unique or distinguishing elements of their outfit.</a:t>
            </a:r>
            <a:endParaRPr b="0" i="0" sz="1400" u="none" cap="none" strike="noStrike">
              <a:solidFill>
                <a:schemeClr val="dk1"/>
              </a:solidFill>
              <a:latin typeface="Arial"/>
              <a:ea typeface="Arial"/>
              <a:cs typeface="Arial"/>
              <a:sym typeface="Arial"/>
            </a:endParaRPr>
          </a:p>
        </p:txBody>
      </p:sp>
      <p:sp>
        <p:nvSpPr>
          <p:cNvPr id="263" name="Google Shape;263;p31"/>
          <p:cNvSpPr/>
          <p:nvPr/>
        </p:nvSpPr>
        <p:spPr>
          <a:xfrm>
            <a:off x="6963415" y="1746210"/>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64" name="Google Shape;264;p31"/>
          <p:cNvPicPr preferRelativeResize="0"/>
          <p:nvPr/>
        </p:nvPicPr>
        <p:blipFill rotWithShape="1">
          <a:blip r:embed="rId5">
            <a:alphaModFix/>
          </a:blip>
          <a:srcRect b="0" l="0" r="0" t="0"/>
          <a:stretch/>
        </p:blipFill>
        <p:spPr>
          <a:xfrm>
            <a:off x="7241694" y="2062157"/>
            <a:ext cx="514222" cy="449944"/>
          </a:xfrm>
          <a:prstGeom prst="rect">
            <a:avLst/>
          </a:prstGeom>
          <a:noFill/>
          <a:ln>
            <a:noFill/>
          </a:ln>
        </p:spPr>
      </p:pic>
      <p:sp>
        <p:nvSpPr>
          <p:cNvPr id="265" name="Google Shape;265;p31"/>
          <p:cNvSpPr/>
          <p:nvPr/>
        </p:nvSpPr>
        <p:spPr>
          <a:xfrm>
            <a:off x="6139946" y="2876649"/>
            <a:ext cx="2718232"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DFDFD"/>
              </a:buClr>
              <a:buSzPts val="1100"/>
              <a:buFont typeface="Montserrat"/>
              <a:buNone/>
            </a:pPr>
            <a:r>
              <a:rPr b="0" i="0" lang="en" sz="1100" u="none" cap="none" strike="noStrike">
                <a:solidFill>
                  <a:srgbClr val="FDFDFD"/>
                </a:solidFill>
                <a:latin typeface="Montserrat"/>
                <a:ea typeface="Montserrat"/>
                <a:cs typeface="Montserrat"/>
                <a:sym typeface="Montserrat"/>
              </a:rPr>
              <a:t>Surrounding Environment</a:t>
            </a:r>
            <a:endParaRPr b="0" i="0" sz="1400" u="none" cap="none" strike="noStrike">
              <a:solidFill>
                <a:schemeClr val="dk1"/>
              </a:solidFill>
              <a:latin typeface="Arial"/>
              <a:ea typeface="Arial"/>
              <a:cs typeface="Arial"/>
              <a:sym typeface="Arial"/>
            </a:endParaRPr>
          </a:p>
        </p:txBody>
      </p:sp>
      <p:sp>
        <p:nvSpPr>
          <p:cNvPr id="266" name="Google Shape;266;p31"/>
          <p:cNvSpPr/>
          <p:nvPr/>
        </p:nvSpPr>
        <p:spPr>
          <a:xfrm>
            <a:off x="6139946" y="3123493"/>
            <a:ext cx="2718232" cy="639875"/>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900"/>
              <a:buFont typeface="Montserrat"/>
              <a:buNone/>
            </a:pPr>
            <a:r>
              <a:rPr b="0" i="0" lang="en" sz="900" u="none" cap="none" strike="noStrike">
                <a:solidFill>
                  <a:srgbClr val="FFFFFF"/>
                </a:solidFill>
                <a:latin typeface="Montserrat"/>
                <a:ea typeface="Montserrat"/>
                <a:cs typeface="Montserrat"/>
                <a:sym typeface="Montserrat"/>
              </a:rPr>
              <a:t>Paint a vivid picture of the character's immediate surroundings, including the location, lighting, textures, and any notable objects or elements.</a:t>
            </a:r>
            <a:endParaRPr b="0" i="0" sz="1400" u="none" cap="none" strike="noStrike">
              <a:solidFill>
                <a:schemeClr val="dk1"/>
              </a:solidFill>
              <a:latin typeface="Arial"/>
              <a:ea typeface="Arial"/>
              <a:cs typeface="Arial"/>
              <a:sym typeface="Arial"/>
            </a:endParaRPr>
          </a:p>
        </p:txBody>
      </p:sp>
      <p:sp>
        <p:nvSpPr>
          <p:cNvPr id="267" name="Google Shape;267;p31"/>
          <p:cNvSpPr/>
          <p:nvPr/>
        </p:nvSpPr>
        <p:spPr>
          <a:xfrm>
            <a:off x="0" y="4206617"/>
            <a:ext cx="9141714" cy="935597"/>
          </a:xfrm>
          <a:prstGeom prst="rect">
            <a:avLst/>
          </a:prstGeom>
          <a:solidFill>
            <a:srgbClr val="A6811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8" name="Google Shape;268;p31"/>
          <p:cNvSpPr/>
          <p:nvPr/>
        </p:nvSpPr>
        <p:spPr>
          <a:xfrm>
            <a:off x="953095" y="4432314"/>
            <a:ext cx="7235524" cy="479851"/>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DFDFD"/>
              </a:buClr>
              <a:buSzPts val="1400"/>
              <a:buFont typeface="Montserrat"/>
              <a:buNone/>
            </a:pPr>
            <a:r>
              <a:rPr b="0" i="0" lang="en" sz="1400" u="none" cap="none" strike="noStrike">
                <a:solidFill>
                  <a:srgbClr val="FDFDFD"/>
                </a:solidFill>
                <a:latin typeface="Montserrat"/>
                <a:ea typeface="Montserrat"/>
                <a:cs typeface="Montserrat"/>
                <a:sym typeface="Montserrat"/>
              </a:rPr>
              <a:t>By using detailed character and environmental descriptions, you can help the AI generate visuals that accurately reflect your intended narrative and setting.</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273" name="Shape 273"/>
        <p:cNvGrpSpPr/>
        <p:nvPr/>
      </p:nvGrpSpPr>
      <p:grpSpPr>
        <a:xfrm>
          <a:off x="0" y="0"/>
          <a:ext cx="0" cy="0"/>
          <a:chOff x="0" y="0"/>
          <a:chExt cx="0" cy="0"/>
        </a:xfrm>
      </p:grpSpPr>
      <p:sp>
        <p:nvSpPr>
          <p:cNvPr id="274" name="Google Shape;274;p32"/>
          <p:cNvSpPr/>
          <p:nvPr/>
        </p:nvSpPr>
        <p:spPr>
          <a:xfrm>
            <a:off x="0" y="281438"/>
            <a:ext cx="9141714" cy="422771"/>
          </a:xfrm>
          <a:prstGeom prst="rect">
            <a:avLst/>
          </a:prstGeom>
          <a:noFill/>
          <a:ln>
            <a:noFill/>
          </a:ln>
        </p:spPr>
        <p:txBody>
          <a:bodyPr anchorCtr="0" anchor="t"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800" u="none" cap="none" strike="noStrike">
                <a:solidFill>
                  <a:srgbClr val="1B2F35"/>
                </a:solidFill>
                <a:latin typeface="Trocchi"/>
                <a:ea typeface="Trocchi"/>
                <a:cs typeface="Trocchi"/>
                <a:sym typeface="Trocchi"/>
              </a:rPr>
              <a:t>Specify Motion and Timing for Dynamic Scenes</a:t>
            </a:r>
            <a:endParaRPr b="0" i="0" sz="1400" u="none" cap="none" strike="noStrike">
              <a:solidFill>
                <a:schemeClr val="dk1"/>
              </a:solidFill>
              <a:latin typeface="Arial"/>
              <a:ea typeface="Arial"/>
              <a:cs typeface="Arial"/>
              <a:sym typeface="Arial"/>
            </a:endParaRPr>
          </a:p>
        </p:txBody>
      </p:sp>
      <p:sp>
        <p:nvSpPr>
          <p:cNvPr id="275" name="Google Shape;275;p32"/>
          <p:cNvSpPr/>
          <p:nvPr/>
        </p:nvSpPr>
        <p:spPr>
          <a:xfrm>
            <a:off x="1107004" y="1597479"/>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76" name="Google Shape;276;p32"/>
          <p:cNvPicPr preferRelativeResize="0"/>
          <p:nvPr/>
        </p:nvPicPr>
        <p:blipFill rotWithShape="1">
          <a:blip r:embed="rId3">
            <a:alphaModFix/>
          </a:blip>
          <a:srcRect b="0" l="0" r="0" t="0"/>
          <a:stretch/>
        </p:blipFill>
        <p:spPr>
          <a:xfrm>
            <a:off x="1403786" y="1865270"/>
            <a:ext cx="485653" cy="542789"/>
          </a:xfrm>
          <a:prstGeom prst="rect">
            <a:avLst/>
          </a:prstGeom>
          <a:noFill/>
          <a:ln>
            <a:noFill/>
          </a:ln>
        </p:spPr>
      </p:pic>
      <p:sp>
        <p:nvSpPr>
          <p:cNvPr id="277" name="Google Shape;277;p32"/>
          <p:cNvSpPr/>
          <p:nvPr/>
        </p:nvSpPr>
        <p:spPr>
          <a:xfrm>
            <a:off x="275680" y="2727918"/>
            <a:ext cx="2733944"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Employ verbs that convey motion</a:t>
            </a:r>
            <a:endParaRPr b="0" i="0" sz="1400" u="none" cap="none" strike="noStrike">
              <a:solidFill>
                <a:schemeClr val="dk1"/>
              </a:solidFill>
              <a:latin typeface="Arial"/>
              <a:ea typeface="Arial"/>
              <a:cs typeface="Arial"/>
              <a:sym typeface="Arial"/>
            </a:endParaRPr>
          </a:p>
        </p:txBody>
      </p:sp>
      <p:sp>
        <p:nvSpPr>
          <p:cNvPr id="278" name="Google Shape;278;p32"/>
          <p:cNvSpPr/>
          <p:nvPr/>
        </p:nvSpPr>
        <p:spPr>
          <a:xfrm>
            <a:off x="275680" y="2974762"/>
            <a:ext cx="2733944" cy="47990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Use action-oriented verbs like accelerate, plummet, ascend, or glide to create a sense of dynamism and movement in the scene.</a:t>
            </a:r>
            <a:endParaRPr b="0" i="0" sz="1400" u="none" cap="none" strike="noStrike">
              <a:solidFill>
                <a:schemeClr val="dk1"/>
              </a:solidFill>
              <a:latin typeface="Arial"/>
              <a:ea typeface="Arial"/>
              <a:cs typeface="Arial"/>
              <a:sym typeface="Arial"/>
            </a:endParaRPr>
          </a:p>
        </p:txBody>
      </p:sp>
      <p:sp>
        <p:nvSpPr>
          <p:cNvPr id="279" name="Google Shape;279;p32"/>
          <p:cNvSpPr/>
          <p:nvPr/>
        </p:nvSpPr>
        <p:spPr>
          <a:xfrm>
            <a:off x="4035210" y="1597479"/>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80" name="Google Shape;280;p32"/>
          <p:cNvPicPr preferRelativeResize="0"/>
          <p:nvPr/>
        </p:nvPicPr>
        <p:blipFill rotWithShape="1">
          <a:blip r:embed="rId4">
            <a:alphaModFix/>
          </a:blip>
          <a:srcRect b="0" l="0" r="0" t="0"/>
          <a:stretch/>
        </p:blipFill>
        <p:spPr>
          <a:xfrm>
            <a:off x="4319786" y="1894574"/>
            <a:ext cx="514222" cy="492796"/>
          </a:xfrm>
          <a:prstGeom prst="rect">
            <a:avLst/>
          </a:prstGeom>
          <a:noFill/>
          <a:ln>
            <a:noFill/>
          </a:ln>
        </p:spPr>
      </p:pic>
      <p:sp>
        <p:nvSpPr>
          <p:cNvPr id="281" name="Google Shape;281;p32"/>
          <p:cNvSpPr/>
          <p:nvPr/>
        </p:nvSpPr>
        <p:spPr>
          <a:xfrm>
            <a:off x="3156748" y="2727918"/>
            <a:ext cx="2828218"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Incorporate timing cues</a:t>
            </a:r>
            <a:endParaRPr b="0" i="0" sz="1400" u="none" cap="none" strike="noStrike">
              <a:solidFill>
                <a:schemeClr val="dk1"/>
              </a:solidFill>
              <a:latin typeface="Arial"/>
              <a:ea typeface="Arial"/>
              <a:cs typeface="Arial"/>
              <a:sym typeface="Arial"/>
            </a:endParaRPr>
          </a:p>
        </p:txBody>
      </p:sp>
      <p:sp>
        <p:nvSpPr>
          <p:cNvPr id="282" name="Google Shape;282;p32"/>
          <p:cNvSpPr/>
          <p:nvPr/>
        </p:nvSpPr>
        <p:spPr>
          <a:xfrm>
            <a:off x="3156748" y="2974762"/>
            <a:ext cx="2828218" cy="47990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Leverage words that indicate pacing, such as sudden, gradual, rapid, or leisurely, to establish a rhythm and tempo for the scene.</a:t>
            </a:r>
            <a:endParaRPr b="0" i="0" sz="1400" u="none" cap="none" strike="noStrike">
              <a:solidFill>
                <a:schemeClr val="dk1"/>
              </a:solidFill>
              <a:latin typeface="Arial"/>
              <a:ea typeface="Arial"/>
              <a:cs typeface="Arial"/>
              <a:sym typeface="Arial"/>
            </a:endParaRPr>
          </a:p>
        </p:txBody>
      </p:sp>
      <p:sp>
        <p:nvSpPr>
          <p:cNvPr id="283" name="Google Shape;283;p32"/>
          <p:cNvSpPr/>
          <p:nvPr/>
        </p:nvSpPr>
        <p:spPr>
          <a:xfrm>
            <a:off x="6963415" y="1597479"/>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84" name="Google Shape;284;p32"/>
          <p:cNvPicPr preferRelativeResize="0"/>
          <p:nvPr/>
        </p:nvPicPr>
        <p:blipFill rotWithShape="1">
          <a:blip r:embed="rId5">
            <a:alphaModFix/>
          </a:blip>
          <a:srcRect b="0" l="0" r="0" t="0"/>
          <a:stretch/>
        </p:blipFill>
        <p:spPr>
          <a:xfrm>
            <a:off x="7273079" y="1919682"/>
            <a:ext cx="457086" cy="428518"/>
          </a:xfrm>
          <a:prstGeom prst="rect">
            <a:avLst/>
          </a:prstGeom>
          <a:noFill/>
          <a:ln>
            <a:noFill/>
          </a:ln>
        </p:spPr>
      </p:pic>
      <p:sp>
        <p:nvSpPr>
          <p:cNvPr id="285" name="Google Shape;285;p32"/>
          <p:cNvSpPr/>
          <p:nvPr/>
        </p:nvSpPr>
        <p:spPr>
          <a:xfrm>
            <a:off x="6112450" y="2727918"/>
            <a:ext cx="2773225"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Evoke a sense of impact</a:t>
            </a:r>
            <a:endParaRPr b="0" i="0" sz="1400" u="none" cap="none" strike="noStrike">
              <a:solidFill>
                <a:schemeClr val="dk1"/>
              </a:solidFill>
              <a:latin typeface="Arial"/>
              <a:ea typeface="Arial"/>
              <a:cs typeface="Arial"/>
              <a:sym typeface="Arial"/>
            </a:endParaRPr>
          </a:p>
        </p:txBody>
      </p:sp>
      <p:sp>
        <p:nvSpPr>
          <p:cNvPr id="286" name="Google Shape;286;p32"/>
          <p:cNvSpPr/>
          <p:nvPr/>
        </p:nvSpPr>
        <p:spPr>
          <a:xfrm>
            <a:off x="6112450" y="2974762"/>
            <a:ext cx="2773225" cy="47990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Utilize verbs that convey a strong impact, like crash, collide, or shatter, to heighten the intensity and drama of the scene.</a:t>
            </a:r>
            <a:endParaRPr b="0" i="0" sz="1400" u="none" cap="none" strike="noStrike">
              <a:solidFill>
                <a:schemeClr val="dk1"/>
              </a:solidFill>
              <a:latin typeface="Arial"/>
              <a:ea typeface="Arial"/>
              <a:cs typeface="Arial"/>
              <a:sym typeface="Arial"/>
            </a:endParaRPr>
          </a:p>
        </p:txBody>
      </p:sp>
      <p:sp>
        <p:nvSpPr>
          <p:cNvPr id="287" name="Google Shape;287;p32"/>
          <p:cNvSpPr/>
          <p:nvPr/>
        </p:nvSpPr>
        <p:spPr>
          <a:xfrm>
            <a:off x="0" y="4206617"/>
            <a:ext cx="9141714" cy="935597"/>
          </a:xfrm>
          <a:prstGeom prst="rect">
            <a:avLst/>
          </a:prstGeom>
          <a:solidFill>
            <a:srgbClr val="FDD16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8" name="Google Shape;288;p32"/>
          <p:cNvSpPr/>
          <p:nvPr/>
        </p:nvSpPr>
        <p:spPr>
          <a:xfrm>
            <a:off x="467799" y="4432314"/>
            <a:ext cx="8206117" cy="479851"/>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1B2F35"/>
              </a:buClr>
              <a:buSzPts val="1400"/>
              <a:buFont typeface="Montserrat"/>
              <a:buNone/>
            </a:pPr>
            <a:r>
              <a:rPr b="0" i="0" lang="en" sz="1400" u="none" cap="none" strike="noStrike">
                <a:solidFill>
                  <a:srgbClr val="1B2F35"/>
                </a:solidFill>
                <a:latin typeface="Montserrat"/>
                <a:ea typeface="Montserrat"/>
                <a:cs typeface="Montserrat"/>
                <a:sym typeface="Montserrat"/>
              </a:rPr>
              <a:t>By carefully selecting verbs that communicate motion, timing, and impact, you can craft AI-generated videos that captivate the viewer and immerse them in the dynamic scene.</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2F36"/>
        </a:solidFill>
      </p:bgPr>
    </p:bg>
    <p:spTree>
      <p:nvGrpSpPr>
        <p:cNvPr id="293" name="Shape 293"/>
        <p:cNvGrpSpPr/>
        <p:nvPr/>
      </p:nvGrpSpPr>
      <p:grpSpPr>
        <a:xfrm>
          <a:off x="0" y="0"/>
          <a:ext cx="0" cy="0"/>
          <a:chOff x="0" y="0"/>
          <a:chExt cx="0" cy="0"/>
        </a:xfrm>
      </p:grpSpPr>
      <p:sp>
        <p:nvSpPr>
          <p:cNvPr id="294" name="Google Shape;294;p33"/>
          <p:cNvSpPr/>
          <p:nvPr/>
        </p:nvSpPr>
        <p:spPr>
          <a:xfrm>
            <a:off x="1919648" y="281438"/>
            <a:ext cx="5302418" cy="845542"/>
          </a:xfrm>
          <a:prstGeom prst="rect">
            <a:avLst/>
          </a:prstGeom>
          <a:noFill/>
          <a:ln>
            <a:noFill/>
          </a:ln>
        </p:spPr>
        <p:txBody>
          <a:bodyPr anchorCtr="0" anchor="t" bIns="0" lIns="0" spcFirstLastPara="1" rIns="0" wrap="square" tIns="0">
            <a:noAutofit/>
          </a:bodyPr>
          <a:lstStyle/>
          <a:p>
            <a:pPr indent="0" lvl="0" marL="0" marR="0" rtl="0" algn="ctr">
              <a:lnSpc>
                <a:spcPct val="118400"/>
              </a:lnSpc>
              <a:spcBef>
                <a:spcPts val="0"/>
              </a:spcBef>
              <a:spcAft>
                <a:spcPts val="0"/>
              </a:spcAft>
              <a:buClr>
                <a:srgbClr val="FDFDFD"/>
              </a:buClr>
              <a:buSzPts val="2800"/>
              <a:buFont typeface="Trocchi"/>
              <a:buNone/>
            </a:pPr>
            <a:r>
              <a:rPr b="0" i="0" lang="en" sz="2800" u="none" cap="none" strike="noStrike">
                <a:solidFill>
                  <a:srgbClr val="FDFDFD"/>
                </a:solidFill>
                <a:latin typeface="Trocchi"/>
                <a:ea typeface="Trocchi"/>
                <a:cs typeface="Trocchi"/>
                <a:sym typeface="Trocchi"/>
              </a:rPr>
              <a:t>Use Multi-Step Prompts for Storyboard-Style Output</a:t>
            </a:r>
            <a:endParaRPr b="0" i="0" sz="1400" u="none" cap="none" strike="noStrike">
              <a:solidFill>
                <a:schemeClr val="dk1"/>
              </a:solidFill>
              <a:latin typeface="Arial"/>
              <a:ea typeface="Arial"/>
              <a:cs typeface="Arial"/>
              <a:sym typeface="Arial"/>
            </a:endParaRPr>
          </a:p>
        </p:txBody>
      </p:sp>
      <p:sp>
        <p:nvSpPr>
          <p:cNvPr id="295" name="Google Shape;295;p33"/>
          <p:cNvSpPr/>
          <p:nvPr/>
        </p:nvSpPr>
        <p:spPr>
          <a:xfrm>
            <a:off x="821326" y="1835485"/>
            <a:ext cx="535647" cy="535647"/>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96" name="Google Shape;296;p33"/>
          <p:cNvPicPr preferRelativeResize="0"/>
          <p:nvPr/>
        </p:nvPicPr>
        <p:blipFill rotWithShape="1">
          <a:blip r:embed="rId3">
            <a:alphaModFix/>
          </a:blip>
          <a:srcRect b="0" l="0" r="0" t="0"/>
          <a:stretch/>
        </p:blipFill>
        <p:spPr>
          <a:xfrm>
            <a:off x="991862" y="2006013"/>
            <a:ext cx="199975" cy="199975"/>
          </a:xfrm>
          <a:prstGeom prst="rect">
            <a:avLst/>
          </a:prstGeom>
          <a:noFill/>
          <a:ln>
            <a:noFill/>
          </a:ln>
        </p:spPr>
      </p:pic>
      <p:sp>
        <p:nvSpPr>
          <p:cNvPr id="297" name="Google Shape;297;p33"/>
          <p:cNvSpPr/>
          <p:nvPr/>
        </p:nvSpPr>
        <p:spPr>
          <a:xfrm>
            <a:off x="1499813" y="1787500"/>
            <a:ext cx="3181745" cy="19199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DFDFD"/>
              </a:buClr>
              <a:buSzPts val="1100"/>
              <a:buFont typeface="Montserrat"/>
              <a:buNone/>
            </a:pPr>
            <a:r>
              <a:rPr b="0" i="0" lang="en" sz="1100" u="none" cap="none" strike="noStrike">
                <a:solidFill>
                  <a:srgbClr val="FDFDFD"/>
                </a:solidFill>
                <a:latin typeface="Montserrat"/>
                <a:ea typeface="Montserrat"/>
                <a:cs typeface="Montserrat"/>
                <a:sym typeface="Montserrat"/>
              </a:rPr>
              <a:t>Break down the task into multiple steps</a:t>
            </a:r>
            <a:endParaRPr b="0" i="0" sz="1400" u="none" cap="none" strike="noStrike">
              <a:solidFill>
                <a:schemeClr val="dk1"/>
              </a:solidFill>
              <a:latin typeface="Arial"/>
              <a:ea typeface="Arial"/>
              <a:cs typeface="Arial"/>
              <a:sym typeface="Arial"/>
            </a:endParaRPr>
          </a:p>
        </p:txBody>
      </p:sp>
      <p:sp>
        <p:nvSpPr>
          <p:cNvPr id="298" name="Google Shape;298;p33"/>
          <p:cNvSpPr/>
          <p:nvPr/>
        </p:nvSpPr>
        <p:spPr>
          <a:xfrm>
            <a:off x="1499813" y="2034344"/>
            <a:ext cx="3181745" cy="47990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FFFFF"/>
              </a:buClr>
              <a:buSzPts val="900"/>
              <a:buFont typeface="Montserrat"/>
              <a:buNone/>
            </a:pPr>
            <a:r>
              <a:rPr b="0" i="0" lang="en" sz="900" u="none" cap="none" strike="noStrike">
                <a:solidFill>
                  <a:srgbClr val="FFFFFF"/>
                </a:solidFill>
                <a:latin typeface="Montserrat"/>
                <a:ea typeface="Montserrat"/>
                <a:cs typeface="Montserrat"/>
                <a:sym typeface="Montserrat"/>
              </a:rPr>
              <a:t>Provide a series of prompts that guide the AI through a storyboard-like process, with each step building upon the previous one.</a:t>
            </a:r>
            <a:endParaRPr b="0" i="0" sz="1400" u="none" cap="none" strike="noStrike">
              <a:solidFill>
                <a:schemeClr val="dk1"/>
              </a:solidFill>
              <a:latin typeface="Arial"/>
              <a:ea typeface="Arial"/>
              <a:cs typeface="Arial"/>
              <a:sym typeface="Arial"/>
            </a:endParaRPr>
          </a:p>
        </p:txBody>
      </p:sp>
      <p:sp>
        <p:nvSpPr>
          <p:cNvPr id="299" name="Google Shape;299;p33"/>
          <p:cNvSpPr/>
          <p:nvPr/>
        </p:nvSpPr>
        <p:spPr>
          <a:xfrm>
            <a:off x="821326" y="2835360"/>
            <a:ext cx="535647" cy="535647"/>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00" name="Google Shape;300;p33"/>
          <p:cNvPicPr preferRelativeResize="0"/>
          <p:nvPr/>
        </p:nvPicPr>
        <p:blipFill rotWithShape="1">
          <a:blip r:embed="rId4">
            <a:alphaModFix/>
          </a:blip>
          <a:srcRect b="0" l="0" r="0" t="0"/>
          <a:stretch/>
        </p:blipFill>
        <p:spPr>
          <a:xfrm>
            <a:off x="994985" y="2977641"/>
            <a:ext cx="192833" cy="257110"/>
          </a:xfrm>
          <a:prstGeom prst="rect">
            <a:avLst/>
          </a:prstGeom>
          <a:noFill/>
          <a:ln>
            <a:noFill/>
          </a:ln>
        </p:spPr>
      </p:pic>
      <p:sp>
        <p:nvSpPr>
          <p:cNvPr id="301" name="Google Shape;301;p33"/>
          <p:cNvSpPr/>
          <p:nvPr/>
        </p:nvSpPr>
        <p:spPr>
          <a:xfrm>
            <a:off x="1499813" y="2787375"/>
            <a:ext cx="3181745" cy="19199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DFDFD"/>
              </a:buClr>
              <a:buSzPts val="1100"/>
              <a:buFont typeface="Montserrat"/>
              <a:buNone/>
            </a:pPr>
            <a:r>
              <a:rPr b="0" i="0" lang="en" sz="1100" u="none" cap="none" strike="noStrike">
                <a:solidFill>
                  <a:srgbClr val="FDFDFD"/>
                </a:solidFill>
                <a:latin typeface="Montserrat"/>
                <a:ea typeface="Montserrat"/>
                <a:cs typeface="Montserrat"/>
                <a:sym typeface="Montserrat"/>
              </a:rPr>
              <a:t>Specify the required outputs at each step</a:t>
            </a:r>
            <a:endParaRPr b="0" i="0" sz="1400" u="none" cap="none" strike="noStrike">
              <a:solidFill>
                <a:schemeClr val="dk1"/>
              </a:solidFill>
              <a:latin typeface="Arial"/>
              <a:ea typeface="Arial"/>
              <a:cs typeface="Arial"/>
              <a:sym typeface="Arial"/>
            </a:endParaRPr>
          </a:p>
        </p:txBody>
      </p:sp>
      <p:sp>
        <p:nvSpPr>
          <p:cNvPr id="302" name="Google Shape;302;p33"/>
          <p:cNvSpPr/>
          <p:nvPr/>
        </p:nvSpPr>
        <p:spPr>
          <a:xfrm>
            <a:off x="1499813" y="3034219"/>
            <a:ext cx="3181745" cy="47990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FFFFF"/>
              </a:buClr>
              <a:buSzPts val="900"/>
              <a:buFont typeface="Montserrat"/>
              <a:buNone/>
            </a:pPr>
            <a:r>
              <a:rPr b="0" i="0" lang="en" sz="900" u="none" cap="none" strike="noStrike">
                <a:solidFill>
                  <a:srgbClr val="FFFFFF"/>
                </a:solidFill>
                <a:latin typeface="Montserrat"/>
                <a:ea typeface="Montserrat"/>
                <a:cs typeface="Montserrat"/>
                <a:sym typeface="Montserrat"/>
              </a:rPr>
              <a:t>Ask the AI to generate specific components like characters, settings, actions, or transitions at each stage of the storyboard.</a:t>
            </a:r>
            <a:endParaRPr b="0" i="0" sz="1400" u="none" cap="none" strike="noStrike">
              <a:solidFill>
                <a:schemeClr val="dk1"/>
              </a:solidFill>
              <a:latin typeface="Arial"/>
              <a:ea typeface="Arial"/>
              <a:cs typeface="Arial"/>
              <a:sym typeface="Arial"/>
            </a:endParaRPr>
          </a:p>
        </p:txBody>
      </p:sp>
      <p:sp>
        <p:nvSpPr>
          <p:cNvPr id="303" name="Google Shape;303;p33"/>
          <p:cNvSpPr/>
          <p:nvPr/>
        </p:nvSpPr>
        <p:spPr>
          <a:xfrm>
            <a:off x="4749406" y="1835485"/>
            <a:ext cx="535647" cy="535647"/>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04" name="Google Shape;304;p33"/>
          <p:cNvPicPr preferRelativeResize="0"/>
          <p:nvPr/>
        </p:nvPicPr>
        <p:blipFill rotWithShape="1">
          <a:blip r:embed="rId5">
            <a:alphaModFix/>
          </a:blip>
          <a:srcRect b="0" l="0" r="0" t="0"/>
          <a:stretch/>
        </p:blipFill>
        <p:spPr>
          <a:xfrm>
            <a:off x="4894823" y="1987182"/>
            <a:ext cx="249969" cy="235685"/>
          </a:xfrm>
          <a:prstGeom prst="rect">
            <a:avLst/>
          </a:prstGeom>
          <a:noFill/>
          <a:ln>
            <a:noFill/>
          </a:ln>
        </p:spPr>
      </p:pic>
      <p:sp>
        <p:nvSpPr>
          <p:cNvPr id="305" name="Google Shape;305;p33"/>
          <p:cNvSpPr/>
          <p:nvPr/>
        </p:nvSpPr>
        <p:spPr>
          <a:xfrm>
            <a:off x="5427893" y="1787500"/>
            <a:ext cx="3181745" cy="19199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DFDFD"/>
              </a:buClr>
              <a:buSzPts val="1100"/>
              <a:buFont typeface="Montserrat"/>
              <a:buNone/>
            </a:pPr>
            <a:r>
              <a:rPr b="0" i="0" lang="en" sz="1100" u="none" cap="none" strike="noStrike">
                <a:solidFill>
                  <a:srgbClr val="FDFDFD"/>
                </a:solidFill>
                <a:latin typeface="Montserrat"/>
                <a:ea typeface="Montserrat"/>
                <a:cs typeface="Montserrat"/>
                <a:sym typeface="Montserrat"/>
              </a:rPr>
              <a:t>Maintain a logical narrative flow</a:t>
            </a:r>
            <a:endParaRPr b="0" i="0" sz="1400" u="none" cap="none" strike="noStrike">
              <a:solidFill>
                <a:schemeClr val="dk1"/>
              </a:solidFill>
              <a:latin typeface="Arial"/>
              <a:ea typeface="Arial"/>
              <a:cs typeface="Arial"/>
              <a:sym typeface="Arial"/>
            </a:endParaRPr>
          </a:p>
        </p:txBody>
      </p:sp>
      <p:sp>
        <p:nvSpPr>
          <p:cNvPr id="306" name="Google Shape;306;p33"/>
          <p:cNvSpPr/>
          <p:nvPr/>
        </p:nvSpPr>
        <p:spPr>
          <a:xfrm>
            <a:off x="5427893" y="2034344"/>
            <a:ext cx="3181745" cy="47990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FFFFF"/>
              </a:buClr>
              <a:buSzPts val="900"/>
              <a:buFont typeface="Montserrat"/>
              <a:buNone/>
            </a:pPr>
            <a:r>
              <a:rPr b="0" i="0" lang="en" sz="900" u="none" cap="none" strike="noStrike">
                <a:solidFill>
                  <a:srgbClr val="FFFFFF"/>
                </a:solidFill>
                <a:latin typeface="Montserrat"/>
                <a:ea typeface="Montserrat"/>
                <a:cs typeface="Montserrat"/>
                <a:sym typeface="Montserrat"/>
              </a:rPr>
              <a:t>Ensure the prompts create a cohesive, sequential narrative that flows naturally from one scene to the next.</a:t>
            </a:r>
            <a:endParaRPr b="0" i="0" sz="1400" u="none" cap="none" strike="noStrike">
              <a:solidFill>
                <a:schemeClr val="dk1"/>
              </a:solidFill>
              <a:latin typeface="Arial"/>
              <a:ea typeface="Arial"/>
              <a:cs typeface="Arial"/>
              <a:sym typeface="Arial"/>
            </a:endParaRPr>
          </a:p>
        </p:txBody>
      </p:sp>
      <p:sp>
        <p:nvSpPr>
          <p:cNvPr id="307" name="Google Shape;307;p33"/>
          <p:cNvSpPr/>
          <p:nvPr/>
        </p:nvSpPr>
        <p:spPr>
          <a:xfrm>
            <a:off x="4749406" y="2835360"/>
            <a:ext cx="535647" cy="535647"/>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08" name="Google Shape;308;p33"/>
          <p:cNvPicPr preferRelativeResize="0"/>
          <p:nvPr/>
        </p:nvPicPr>
        <p:blipFill rotWithShape="1">
          <a:blip r:embed="rId6">
            <a:alphaModFix/>
          </a:blip>
          <a:srcRect b="0" l="0" r="0" t="0"/>
          <a:stretch/>
        </p:blipFill>
        <p:spPr>
          <a:xfrm>
            <a:off x="4875988" y="3009026"/>
            <a:ext cx="285679" cy="199975"/>
          </a:xfrm>
          <a:prstGeom prst="rect">
            <a:avLst/>
          </a:prstGeom>
          <a:noFill/>
          <a:ln>
            <a:noFill/>
          </a:ln>
        </p:spPr>
      </p:pic>
      <p:sp>
        <p:nvSpPr>
          <p:cNvPr id="309" name="Google Shape;309;p33"/>
          <p:cNvSpPr/>
          <p:nvPr/>
        </p:nvSpPr>
        <p:spPr>
          <a:xfrm>
            <a:off x="5427893" y="2787375"/>
            <a:ext cx="3181745" cy="19199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DFDFD"/>
              </a:buClr>
              <a:buSzPts val="1100"/>
              <a:buFont typeface="Montserrat"/>
              <a:buNone/>
            </a:pPr>
            <a:r>
              <a:rPr b="0" i="0" lang="en" sz="1100" u="none" cap="none" strike="noStrike">
                <a:solidFill>
                  <a:srgbClr val="FDFDFD"/>
                </a:solidFill>
                <a:latin typeface="Montserrat"/>
                <a:ea typeface="Montserrat"/>
                <a:cs typeface="Montserrat"/>
                <a:sym typeface="Montserrat"/>
              </a:rPr>
              <a:t>Provide relevant details and constraints</a:t>
            </a:r>
            <a:endParaRPr b="0" i="0" sz="1400" u="none" cap="none" strike="noStrike">
              <a:solidFill>
                <a:schemeClr val="dk1"/>
              </a:solidFill>
              <a:latin typeface="Arial"/>
              <a:ea typeface="Arial"/>
              <a:cs typeface="Arial"/>
              <a:sym typeface="Arial"/>
            </a:endParaRPr>
          </a:p>
        </p:txBody>
      </p:sp>
      <p:sp>
        <p:nvSpPr>
          <p:cNvPr id="310" name="Google Shape;310;p33"/>
          <p:cNvSpPr/>
          <p:nvPr/>
        </p:nvSpPr>
        <p:spPr>
          <a:xfrm>
            <a:off x="5427893" y="3034219"/>
            <a:ext cx="3181745" cy="63987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FFFFF"/>
              </a:buClr>
              <a:buSzPts val="900"/>
              <a:buFont typeface="Montserrat"/>
              <a:buNone/>
            </a:pPr>
            <a:r>
              <a:rPr b="0" i="0" lang="en" sz="900" u="none" cap="none" strike="noStrike">
                <a:solidFill>
                  <a:srgbClr val="FFFFFF"/>
                </a:solidFill>
                <a:latin typeface="Montserrat"/>
                <a:ea typeface="Montserrat"/>
                <a:cs typeface="Montserrat"/>
                <a:sym typeface="Montserrat"/>
              </a:rPr>
              <a:t>Include specific details about the characters, mood, camera angles, and other elements to help the AI create a more coherent and visually appealing video sequence.</a:t>
            </a:r>
            <a:endParaRPr b="0" i="0" sz="1400" u="none" cap="none" strike="noStrike">
              <a:solidFill>
                <a:schemeClr val="dk1"/>
              </a:solidFill>
              <a:latin typeface="Arial"/>
              <a:ea typeface="Arial"/>
              <a:cs typeface="Arial"/>
              <a:sym typeface="Arial"/>
            </a:endParaRPr>
          </a:p>
        </p:txBody>
      </p:sp>
      <p:sp>
        <p:nvSpPr>
          <p:cNvPr id="311" name="Google Shape;311;p33"/>
          <p:cNvSpPr/>
          <p:nvPr/>
        </p:nvSpPr>
        <p:spPr>
          <a:xfrm>
            <a:off x="0" y="4206617"/>
            <a:ext cx="9141714" cy="935597"/>
          </a:xfrm>
          <a:prstGeom prst="rect">
            <a:avLst/>
          </a:prstGeom>
          <a:solidFill>
            <a:srgbClr val="FDD16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2" name="Google Shape;312;p33"/>
          <p:cNvSpPr/>
          <p:nvPr/>
        </p:nvSpPr>
        <p:spPr>
          <a:xfrm>
            <a:off x="60707" y="4432314"/>
            <a:ext cx="9020300" cy="479851"/>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1B2F35"/>
              </a:buClr>
              <a:buSzPts val="1400"/>
              <a:buFont typeface="Montserrat"/>
              <a:buNone/>
            </a:pPr>
            <a:r>
              <a:rPr b="0" i="0" lang="en" sz="1400" u="none" cap="none" strike="noStrike">
                <a:solidFill>
                  <a:srgbClr val="1B2F35"/>
                </a:solidFill>
                <a:latin typeface="Montserrat"/>
                <a:ea typeface="Montserrat"/>
                <a:cs typeface="Montserrat"/>
                <a:sym typeface="Montserrat"/>
              </a:rPr>
              <a:t>By structuring your prompts in a storyboard-like manner, you can guide the AI to generate a more cohesive and visually engaging video sequence that flows naturally from one scene to the next.</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AF2"/>
        </a:solidFill>
      </p:bgPr>
    </p:bg>
    <p:spTree>
      <p:nvGrpSpPr>
        <p:cNvPr id="63" name="Shape 63"/>
        <p:cNvGrpSpPr/>
        <p:nvPr/>
      </p:nvGrpSpPr>
      <p:grpSpPr>
        <a:xfrm>
          <a:off x="0" y="0"/>
          <a:ext cx="0" cy="0"/>
          <a:chOff x="0" y="0"/>
          <a:chExt cx="0" cy="0"/>
        </a:xfrm>
      </p:grpSpPr>
      <p:sp>
        <p:nvSpPr>
          <p:cNvPr id="64" name="Google Shape;64;p16"/>
          <p:cNvSpPr/>
          <p:nvPr/>
        </p:nvSpPr>
        <p:spPr>
          <a:xfrm>
            <a:off x="4570857" y="170515"/>
            <a:ext cx="4106992" cy="3614783"/>
          </a:xfrm>
          <a:prstGeom prst="rect">
            <a:avLst/>
          </a:prstGeom>
          <a:noFill/>
          <a:ln>
            <a:noFill/>
          </a:ln>
        </p:spPr>
        <p:txBody>
          <a:bodyPr anchorCtr="0" anchor="ctr" bIns="0" lIns="0" spcFirstLastPara="1" rIns="0" wrap="square" tIns="0">
            <a:noAutofit/>
          </a:bodyPr>
          <a:lstStyle/>
          <a:p>
            <a:pPr indent="0" lvl="0" marL="0" marR="0" rtl="0" algn="l">
              <a:lnSpc>
                <a:spcPct val="118402"/>
              </a:lnSpc>
              <a:spcBef>
                <a:spcPts val="0"/>
              </a:spcBef>
              <a:spcAft>
                <a:spcPts val="0"/>
              </a:spcAft>
              <a:buClr>
                <a:srgbClr val="1B2F35"/>
              </a:buClr>
              <a:buSzPts val="4800"/>
              <a:buFont typeface="Trocchi"/>
              <a:buNone/>
            </a:pPr>
            <a:r>
              <a:rPr b="0" i="0" lang="en" sz="3400" u="none" cap="none" strike="noStrike">
                <a:solidFill>
                  <a:srgbClr val="1B2F35"/>
                </a:solidFill>
                <a:latin typeface="Trocchi"/>
                <a:ea typeface="Trocchi"/>
                <a:cs typeface="Trocchi"/>
                <a:sym typeface="Trocchi"/>
              </a:rPr>
              <a:t>Lights, Camera, AI: The Future of Video Generation</a:t>
            </a:r>
            <a:endParaRPr b="0" i="0" sz="100" u="none" cap="none" strike="noStrike">
              <a:solidFill>
                <a:schemeClr val="dk1"/>
              </a:solidFill>
              <a:latin typeface="Arial"/>
              <a:ea typeface="Arial"/>
              <a:cs typeface="Arial"/>
              <a:sym typeface="Arial"/>
            </a:endParaRPr>
          </a:p>
        </p:txBody>
      </p:sp>
      <p:sp>
        <p:nvSpPr>
          <p:cNvPr id="65" name="Google Shape;65;p16"/>
          <p:cNvSpPr/>
          <p:nvPr/>
        </p:nvSpPr>
        <p:spPr>
          <a:xfrm>
            <a:off x="4570857" y="3863691"/>
            <a:ext cx="4517292" cy="1025821"/>
          </a:xfrm>
          <a:prstGeom prst="rect">
            <a:avLst/>
          </a:prstGeom>
          <a:noFill/>
          <a:ln>
            <a:noFill/>
          </a:ln>
        </p:spPr>
        <p:txBody>
          <a:bodyPr anchorCtr="0" anchor="ctr" bIns="0" lIns="0" spcFirstLastPara="1" rIns="0" wrap="square" tIns="0">
            <a:noAutofit/>
          </a:bodyPr>
          <a:lstStyle/>
          <a:p>
            <a:pPr indent="0" lvl="0" marL="0" marR="0" rtl="0" algn="l">
              <a:lnSpc>
                <a:spcPct val="140025"/>
              </a:lnSpc>
              <a:spcBef>
                <a:spcPts val="0"/>
              </a:spcBef>
              <a:spcAft>
                <a:spcPts val="0"/>
              </a:spcAft>
              <a:buClr>
                <a:srgbClr val="1C2F35"/>
              </a:buClr>
              <a:buSzPts val="1200"/>
              <a:buFont typeface="Montserrat"/>
              <a:buNone/>
            </a:pPr>
            <a:r>
              <a:rPr b="0" i="0" lang="en" sz="1200" u="none" cap="none" strike="noStrike">
                <a:solidFill>
                  <a:srgbClr val="1C2F35"/>
                </a:solidFill>
                <a:latin typeface="Montserrat"/>
                <a:ea typeface="Montserrat"/>
                <a:cs typeface="Montserrat"/>
                <a:sym typeface="Montserrat"/>
              </a:rPr>
              <a:t>This </a:t>
            </a:r>
            <a:r>
              <a:rPr lang="en" sz="1200">
                <a:solidFill>
                  <a:srgbClr val="1C2F35"/>
                </a:solidFill>
                <a:latin typeface="Montserrat"/>
                <a:ea typeface="Montserrat"/>
                <a:cs typeface="Montserrat"/>
                <a:sym typeface="Montserrat"/>
              </a:rPr>
              <a:t>section </a:t>
            </a:r>
            <a:r>
              <a:rPr b="0" i="0" lang="en" sz="1200" u="none" cap="none" strike="noStrike">
                <a:solidFill>
                  <a:srgbClr val="1C2F35"/>
                </a:solidFill>
                <a:latin typeface="Montserrat"/>
                <a:ea typeface="Montserrat"/>
                <a:cs typeface="Montserrat"/>
                <a:sym typeface="Montserrat"/>
              </a:rPr>
              <a:t>delves into the remarkable advancements in artificial intelligence that are revolutionizing the world of video creation, opening up new creative possibilities and transforming the future of visual storytelling.</a:t>
            </a:r>
            <a:endParaRPr b="0" i="0" sz="1400" u="none" cap="none" strike="noStrike">
              <a:solidFill>
                <a:schemeClr val="dk1"/>
              </a:solidFill>
              <a:latin typeface="Arial"/>
              <a:ea typeface="Arial"/>
              <a:cs typeface="Arial"/>
              <a:sym typeface="Arial"/>
            </a:endParaRPr>
          </a:p>
        </p:txBody>
      </p:sp>
      <p:sp>
        <p:nvSpPr>
          <p:cNvPr id="66" name="Google Shape;66;p16"/>
          <p:cNvSpPr/>
          <p:nvPr/>
        </p:nvSpPr>
        <p:spPr>
          <a:xfrm>
            <a:off x="0" y="0"/>
            <a:ext cx="4285178" cy="5142215"/>
          </a:xfrm>
          <a:prstGeom prst="rect">
            <a:avLst/>
          </a:prstGeom>
          <a:solidFill>
            <a:srgbClr val="000000">
              <a:alpha val="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AI video generation" id="67" name="Google Shape;67;p16"/>
          <p:cNvPicPr preferRelativeResize="0"/>
          <p:nvPr/>
        </p:nvPicPr>
        <p:blipFill rotWithShape="1">
          <a:blip r:embed="rId3">
            <a:alphaModFix/>
          </a:blip>
          <a:srcRect b="0" l="26648" r="26647" t="0"/>
          <a:stretch/>
        </p:blipFill>
        <p:spPr>
          <a:xfrm>
            <a:off x="0" y="0"/>
            <a:ext cx="4285178" cy="51422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5">
                                            <p:txEl>
                                              <p:pRg end="0" st="0"/>
                                            </p:txEl>
                                          </p:spTgt>
                                        </p:tgtEl>
                                        <p:attrNameLst>
                                          <p:attrName>style.visibility</p:attrName>
                                        </p:attrNameLst>
                                      </p:cBhvr>
                                      <p:to>
                                        <p:strVal val="visible"/>
                                      </p:to>
                                    </p:set>
                                    <p:anim calcmode="lin" valueType="num">
                                      <p:cBhvr additive="base">
                                        <p:cTn dur="4500"/>
                                        <p:tgtEl>
                                          <p:spTgt spid="65">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317" name="Shape 317"/>
        <p:cNvGrpSpPr/>
        <p:nvPr/>
      </p:nvGrpSpPr>
      <p:grpSpPr>
        <a:xfrm>
          <a:off x="0" y="0"/>
          <a:ext cx="0" cy="0"/>
          <a:chOff x="0" y="0"/>
          <a:chExt cx="0" cy="0"/>
        </a:xfrm>
      </p:grpSpPr>
      <p:sp>
        <p:nvSpPr>
          <p:cNvPr id="318" name="Google Shape;318;p34"/>
          <p:cNvSpPr/>
          <p:nvPr/>
        </p:nvSpPr>
        <p:spPr>
          <a:xfrm>
            <a:off x="4392018" y="924044"/>
            <a:ext cx="4591500" cy="845400"/>
          </a:xfrm>
          <a:prstGeom prst="rect">
            <a:avLst/>
          </a:prstGeom>
          <a:noFill/>
          <a:ln>
            <a:noFill/>
          </a:ln>
        </p:spPr>
        <p:txBody>
          <a:bodyPr anchorCtr="0" anchor="ctr"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800" u="none" cap="none" strike="noStrike">
                <a:solidFill>
                  <a:srgbClr val="1B2F35"/>
                </a:solidFill>
                <a:latin typeface="Trocchi"/>
                <a:ea typeface="Trocchi"/>
                <a:cs typeface="Trocchi"/>
                <a:sym typeface="Trocchi"/>
              </a:rPr>
              <a:t>Example Prompt: Cinematic Sci-Fi Scene</a:t>
            </a:r>
            <a:endParaRPr b="0" i="0" sz="1400" u="none" cap="none" strike="noStrike">
              <a:solidFill>
                <a:schemeClr val="dk1"/>
              </a:solidFill>
              <a:latin typeface="Arial"/>
              <a:ea typeface="Arial"/>
              <a:cs typeface="Arial"/>
              <a:sym typeface="Arial"/>
            </a:endParaRPr>
          </a:p>
        </p:txBody>
      </p:sp>
      <p:sp>
        <p:nvSpPr>
          <p:cNvPr id="319" name="Google Shape;319;p34"/>
          <p:cNvSpPr/>
          <p:nvPr/>
        </p:nvSpPr>
        <p:spPr>
          <a:xfrm>
            <a:off x="4385880" y="2538801"/>
            <a:ext cx="4603710" cy="959981"/>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1C2F35"/>
              </a:buClr>
              <a:buSzPts val="1100"/>
              <a:buFont typeface="Montserrat"/>
              <a:buNone/>
            </a:pPr>
            <a:r>
              <a:rPr b="0" i="0" lang="en" sz="1100" u="none" cap="none" strike="noStrike">
                <a:solidFill>
                  <a:srgbClr val="1C2F35"/>
                </a:solidFill>
                <a:latin typeface="Montserrat"/>
                <a:ea typeface="Montserrat"/>
                <a:cs typeface="Montserrat"/>
                <a:sym typeface="Montserrat"/>
              </a:rPr>
              <a:t>The futuristic cityscape is a breathtaking sight, with towering skyscrapers and flying vehicles gliding through the air. Neon signs illuminate the rainy atmosphere, casting a moody, dramatic glow over the scene. Holograms flicker and dance, adding to the technological wonder of this futuristic world.</a:t>
            </a:r>
            <a:endParaRPr b="0" i="0" sz="1400" u="none" cap="none" strike="noStrike">
              <a:solidFill>
                <a:schemeClr val="dk1"/>
              </a:solidFill>
              <a:latin typeface="Arial"/>
              <a:ea typeface="Arial"/>
              <a:cs typeface="Arial"/>
              <a:sym typeface="Arial"/>
            </a:endParaRPr>
          </a:p>
        </p:txBody>
      </p:sp>
      <p:pic>
        <p:nvPicPr>
          <p:cNvPr id="320" name="Google Shape;320;p34" title="invideo-ai-720 Life in 2099 - A Futuristic City 2025-02-07.mp4">
            <a:hlinkClick r:id="rId3"/>
          </p:cNvPr>
          <p:cNvPicPr preferRelativeResize="0"/>
          <p:nvPr/>
        </p:nvPicPr>
        <p:blipFill>
          <a:blip r:embed="rId4">
            <a:alphaModFix/>
          </a:blip>
          <a:stretch>
            <a:fillRect/>
          </a:stretch>
        </p:blipFill>
        <p:spPr>
          <a:xfrm>
            <a:off x="123216" y="0"/>
            <a:ext cx="2893219"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5" name="Shape 325"/>
        <p:cNvGrpSpPr/>
        <p:nvPr/>
      </p:nvGrpSpPr>
      <p:grpSpPr>
        <a:xfrm>
          <a:off x="0" y="0"/>
          <a:ext cx="0" cy="0"/>
          <a:chOff x="0" y="0"/>
          <a:chExt cx="0" cy="0"/>
        </a:xfrm>
      </p:grpSpPr>
      <p:sp>
        <p:nvSpPr>
          <p:cNvPr id="326" name="Google Shape;326;p35"/>
          <p:cNvSpPr/>
          <p:nvPr/>
        </p:nvSpPr>
        <p:spPr>
          <a:xfrm>
            <a:off x="4820756" y="2654468"/>
            <a:ext cx="4149587" cy="1151977"/>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1C2F35"/>
              </a:buClr>
              <a:buSzPts val="1100"/>
              <a:buFont typeface="Montserrat"/>
              <a:buNone/>
            </a:pPr>
            <a:r>
              <a:rPr b="0" i="0" lang="en" sz="1100" u="none" cap="none" strike="noStrike">
                <a:solidFill>
                  <a:schemeClr val="lt1"/>
                </a:solidFill>
                <a:latin typeface="Montserrat"/>
                <a:ea typeface="Montserrat"/>
                <a:cs typeface="Montserrat"/>
                <a:sym typeface="Montserrat"/>
              </a:rPr>
              <a:t>The lone astronaut, clad in a bulky spacesuit, moves cautiously through the dimly lit, abandoned spaceship. The once-bustling vessel is now shrouded in eerie silence, save for the faint flickering of emergency lights that cast an unsettling glow on the astronaut's worried expression.</a:t>
            </a:r>
            <a:endParaRPr b="0" i="0" sz="1400" u="none" cap="none" strike="noStrike">
              <a:solidFill>
                <a:schemeClr val="lt1"/>
              </a:solidFill>
              <a:latin typeface="Arial"/>
              <a:ea typeface="Arial"/>
              <a:cs typeface="Arial"/>
              <a:sym typeface="Arial"/>
            </a:endParaRPr>
          </a:p>
        </p:txBody>
      </p:sp>
      <p:sp>
        <p:nvSpPr>
          <p:cNvPr id="327" name="Google Shape;327;p35"/>
          <p:cNvSpPr/>
          <p:nvPr/>
        </p:nvSpPr>
        <p:spPr>
          <a:xfrm>
            <a:off x="5209759" y="693139"/>
            <a:ext cx="3371700" cy="1268400"/>
          </a:xfrm>
          <a:prstGeom prst="rect">
            <a:avLst/>
          </a:prstGeom>
          <a:noFill/>
          <a:ln>
            <a:noFill/>
          </a:ln>
        </p:spPr>
        <p:txBody>
          <a:bodyPr anchorCtr="0" anchor="ctr"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800" u="none" cap="none" strike="noStrike">
                <a:solidFill>
                  <a:schemeClr val="lt1"/>
                </a:solidFill>
                <a:latin typeface="Trocchi"/>
                <a:ea typeface="Trocchi"/>
                <a:cs typeface="Trocchi"/>
                <a:sym typeface="Trocchi"/>
              </a:rPr>
              <a:t>Example Prompt: Astronaut in Spaceship</a:t>
            </a:r>
            <a:endParaRPr b="0" i="0" sz="1400" u="none" cap="none" strike="noStrike">
              <a:solidFill>
                <a:schemeClr val="lt1"/>
              </a:solidFill>
              <a:latin typeface="Arial"/>
              <a:ea typeface="Arial"/>
              <a:cs typeface="Arial"/>
              <a:sym typeface="Arial"/>
            </a:endParaRPr>
          </a:p>
        </p:txBody>
      </p:sp>
      <p:pic>
        <p:nvPicPr>
          <p:cNvPr id="328" name="Google Shape;328;p35"/>
          <p:cNvPicPr preferRelativeResize="0"/>
          <p:nvPr/>
        </p:nvPicPr>
        <p:blipFill>
          <a:blip r:embed="rId3">
            <a:alphaModFix/>
          </a:blip>
          <a:stretch>
            <a:fillRect/>
          </a:stretch>
        </p:blipFill>
        <p:spPr>
          <a:xfrm>
            <a:off x="152400" y="152400"/>
            <a:ext cx="4515958" cy="45159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333" name="Shape 333"/>
        <p:cNvGrpSpPr/>
        <p:nvPr/>
      </p:nvGrpSpPr>
      <p:grpSpPr>
        <a:xfrm>
          <a:off x="0" y="0"/>
          <a:ext cx="0" cy="0"/>
          <a:chOff x="0" y="0"/>
          <a:chExt cx="0" cy="0"/>
        </a:xfrm>
      </p:grpSpPr>
      <p:pic>
        <p:nvPicPr>
          <p:cNvPr id="334" name="Google Shape;334;p36" title="invideo-ai-720 Lost in Space_ The Lone Astronaut's Jour 2025-02-08.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339" name="Shape 339"/>
        <p:cNvGrpSpPr/>
        <p:nvPr/>
      </p:nvGrpSpPr>
      <p:grpSpPr>
        <a:xfrm>
          <a:off x="0" y="0"/>
          <a:ext cx="0" cy="0"/>
          <a:chOff x="0" y="0"/>
          <a:chExt cx="0" cy="0"/>
        </a:xfrm>
      </p:grpSpPr>
      <p:sp>
        <p:nvSpPr>
          <p:cNvPr id="340" name="Google Shape;340;p37"/>
          <p:cNvSpPr/>
          <p:nvPr/>
        </p:nvSpPr>
        <p:spPr>
          <a:xfrm>
            <a:off x="507755" y="1206322"/>
            <a:ext cx="3471073" cy="1268312"/>
          </a:xfrm>
          <a:prstGeom prst="rect">
            <a:avLst/>
          </a:prstGeom>
          <a:noFill/>
          <a:ln>
            <a:noFill/>
          </a:ln>
        </p:spPr>
        <p:txBody>
          <a:bodyPr anchorCtr="0" anchor="ctr"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800" u="none" cap="none" strike="noStrike">
                <a:solidFill>
                  <a:srgbClr val="1B2F35"/>
                </a:solidFill>
                <a:latin typeface="Trocchi"/>
                <a:ea typeface="Trocchi"/>
                <a:cs typeface="Trocchi"/>
                <a:sym typeface="Trocchi"/>
              </a:rPr>
              <a:t>Example Prompt: Post-Apocalyptic Bounty Hunter</a:t>
            </a:r>
            <a:endParaRPr b="0" i="0" sz="1400" u="none" cap="none" strike="noStrike">
              <a:solidFill>
                <a:schemeClr val="dk1"/>
              </a:solidFill>
              <a:latin typeface="Arial"/>
              <a:ea typeface="Arial"/>
              <a:cs typeface="Arial"/>
              <a:sym typeface="Arial"/>
            </a:endParaRPr>
          </a:p>
        </p:txBody>
      </p:sp>
      <p:sp>
        <p:nvSpPr>
          <p:cNvPr id="341" name="Google Shape;341;p37"/>
          <p:cNvSpPr/>
          <p:nvPr/>
        </p:nvSpPr>
        <p:spPr>
          <a:xfrm>
            <a:off x="200690" y="2558051"/>
            <a:ext cx="4085204" cy="1343972"/>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1C2F35"/>
              </a:buClr>
              <a:buSzPts val="1100"/>
              <a:buFont typeface="Montserrat"/>
              <a:buNone/>
            </a:pPr>
            <a:r>
              <a:rPr b="0" i="0" lang="en" sz="1100" u="none" cap="none" strike="noStrike">
                <a:solidFill>
                  <a:srgbClr val="1C2F35"/>
                </a:solidFill>
                <a:latin typeface="Montserrat"/>
                <a:ea typeface="Montserrat"/>
                <a:cs typeface="Montserrat"/>
                <a:sym typeface="Montserrat"/>
              </a:rPr>
              <a:t>In a barren, post-apocalyptic landscape, a rugged bounty hunter stands vigilant, his cybernetic arm gleaming as he grips a plasma rifle, ever-watchful for signs of danger. This seasoned veteran, scarred from countless battles, scans the rust-colored horizon, his dusty leather coat a testament to the harsh realities of this new world.</a:t>
            </a:r>
            <a:endParaRPr b="0" i="0" sz="1400" u="none" cap="none" strike="noStrike">
              <a:solidFill>
                <a:schemeClr val="dk1"/>
              </a:solidFill>
              <a:latin typeface="Arial"/>
              <a:ea typeface="Arial"/>
              <a:cs typeface="Arial"/>
              <a:sym typeface="Arial"/>
            </a:endParaRPr>
          </a:p>
        </p:txBody>
      </p:sp>
      <p:pic>
        <p:nvPicPr>
          <p:cNvPr id="342" name="Google Shape;342;p37"/>
          <p:cNvPicPr preferRelativeResize="0"/>
          <p:nvPr/>
        </p:nvPicPr>
        <p:blipFill>
          <a:blip r:embed="rId3">
            <a:alphaModFix/>
          </a:blip>
          <a:stretch>
            <a:fillRect/>
          </a:stretch>
        </p:blipFill>
        <p:spPr>
          <a:xfrm>
            <a:off x="4438293" y="152400"/>
            <a:ext cx="4553308" cy="45533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347" name="Shape 347"/>
        <p:cNvGrpSpPr/>
        <p:nvPr/>
      </p:nvGrpSpPr>
      <p:grpSpPr>
        <a:xfrm>
          <a:off x="0" y="0"/>
          <a:ext cx="0" cy="0"/>
          <a:chOff x="0" y="0"/>
          <a:chExt cx="0" cy="0"/>
        </a:xfrm>
      </p:grpSpPr>
      <p:pic>
        <p:nvPicPr>
          <p:cNvPr id="348" name="Google Shape;348;p38" title="Cybernetic Bounty Hunter in Wasteland-VEED.mp4">
            <a:hlinkClick r:id="rId3"/>
          </p:cNvPr>
          <p:cNvPicPr preferRelativeResize="0"/>
          <p:nvPr/>
        </p:nvPicPr>
        <p:blipFill>
          <a:blip r:embed="rId4">
            <a:alphaModFix/>
          </a:blip>
          <a:stretch>
            <a:fillRect/>
          </a:stretch>
        </p:blipFill>
        <p:spPr>
          <a:xfrm>
            <a:off x="-18699" y="0"/>
            <a:ext cx="9144000" cy="51434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2F36"/>
        </a:solidFill>
      </p:bgPr>
    </p:bg>
    <p:spTree>
      <p:nvGrpSpPr>
        <p:cNvPr id="353" name="Shape 353"/>
        <p:cNvGrpSpPr/>
        <p:nvPr/>
      </p:nvGrpSpPr>
      <p:grpSpPr>
        <a:xfrm>
          <a:off x="0" y="0"/>
          <a:ext cx="0" cy="0"/>
          <a:chOff x="0" y="0"/>
          <a:chExt cx="0" cy="0"/>
        </a:xfrm>
      </p:grpSpPr>
      <p:sp>
        <p:nvSpPr>
          <p:cNvPr id="354" name="Google Shape;354;p39"/>
          <p:cNvSpPr/>
          <p:nvPr/>
        </p:nvSpPr>
        <p:spPr>
          <a:xfrm>
            <a:off x="4570857" y="341587"/>
            <a:ext cx="4470155" cy="4109420"/>
          </a:xfrm>
          <a:prstGeom prst="rect">
            <a:avLst/>
          </a:prstGeom>
          <a:noFill/>
          <a:ln>
            <a:noFill/>
          </a:ln>
        </p:spPr>
        <p:txBody>
          <a:bodyPr anchorCtr="0" anchor="ctr" bIns="0" lIns="0" spcFirstLastPara="1" rIns="0" wrap="square" tIns="0">
            <a:noAutofit/>
          </a:bodyPr>
          <a:lstStyle/>
          <a:p>
            <a:pPr indent="0" lvl="0" marL="0" marR="0" rtl="0" algn="l">
              <a:lnSpc>
                <a:spcPct val="118403"/>
              </a:lnSpc>
              <a:spcBef>
                <a:spcPts val="0"/>
              </a:spcBef>
              <a:spcAft>
                <a:spcPts val="0"/>
              </a:spcAft>
              <a:buClr>
                <a:srgbClr val="FDFDFD"/>
              </a:buClr>
              <a:buSzPts val="4600"/>
              <a:buFont typeface="Trocchi"/>
              <a:buNone/>
            </a:pPr>
            <a:r>
              <a:rPr b="0" i="0" lang="en" sz="4600" u="none" cap="none" strike="noStrike">
                <a:solidFill>
                  <a:srgbClr val="FDFDFD"/>
                </a:solidFill>
                <a:latin typeface="Trocchi"/>
                <a:ea typeface="Trocchi"/>
                <a:cs typeface="Trocchi"/>
                <a:sym typeface="Trocchi"/>
              </a:rPr>
              <a:t>Mastering Text-to-Video Prompt: Unlock Cinematic Brilliance</a:t>
            </a:r>
            <a:endParaRPr b="0" i="0" sz="1400" u="none" cap="none" strike="noStrike">
              <a:solidFill>
                <a:schemeClr val="dk1"/>
              </a:solidFill>
              <a:latin typeface="Arial"/>
              <a:ea typeface="Arial"/>
              <a:cs typeface="Arial"/>
              <a:sym typeface="Arial"/>
            </a:endParaRPr>
          </a:p>
        </p:txBody>
      </p:sp>
      <p:sp>
        <p:nvSpPr>
          <p:cNvPr id="355" name="Google Shape;355;p39"/>
          <p:cNvSpPr/>
          <p:nvPr/>
        </p:nvSpPr>
        <p:spPr>
          <a:xfrm>
            <a:off x="0" y="0"/>
            <a:ext cx="4285178" cy="5142215"/>
          </a:xfrm>
          <a:prstGeom prst="rect">
            <a:avLst/>
          </a:prstGeom>
          <a:solidFill>
            <a:srgbClr val="000000">
              <a:alpha val="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ATnfCHmheDc" id="356" name="Google Shape;356;p39"/>
          <p:cNvPicPr preferRelativeResize="0"/>
          <p:nvPr/>
        </p:nvPicPr>
        <p:blipFill rotWithShape="1">
          <a:blip r:embed="rId3">
            <a:alphaModFix/>
          </a:blip>
          <a:srcRect b="10000" l="0" r="0" t="10000"/>
          <a:stretch/>
        </p:blipFill>
        <p:spPr>
          <a:xfrm>
            <a:off x="0" y="0"/>
            <a:ext cx="4285178" cy="51422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361" name="Shape 361"/>
        <p:cNvGrpSpPr/>
        <p:nvPr/>
      </p:nvGrpSpPr>
      <p:grpSpPr>
        <a:xfrm>
          <a:off x="0" y="0"/>
          <a:ext cx="0" cy="0"/>
          <a:chOff x="0" y="0"/>
          <a:chExt cx="0" cy="0"/>
        </a:xfrm>
      </p:grpSpPr>
      <p:sp>
        <p:nvSpPr>
          <p:cNvPr id="362" name="Google Shape;362;p40"/>
          <p:cNvSpPr/>
          <p:nvPr/>
        </p:nvSpPr>
        <p:spPr>
          <a:xfrm>
            <a:off x="1659781" y="281438"/>
            <a:ext cx="5822152" cy="845542"/>
          </a:xfrm>
          <a:prstGeom prst="rect">
            <a:avLst/>
          </a:prstGeom>
          <a:noFill/>
          <a:ln>
            <a:noFill/>
          </a:ln>
        </p:spPr>
        <p:txBody>
          <a:bodyPr anchorCtr="0" anchor="t"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800" u="none" cap="none" strike="noStrike">
                <a:solidFill>
                  <a:srgbClr val="1B2F35"/>
                </a:solidFill>
                <a:latin typeface="Trocchi"/>
                <a:ea typeface="Trocchi"/>
                <a:cs typeface="Trocchi"/>
                <a:sym typeface="Trocchi"/>
              </a:rPr>
              <a:t>Introduction: Unleashing Creativity with Text-to-Video</a:t>
            </a:r>
            <a:endParaRPr b="0" i="0" sz="1400" u="none" cap="none" strike="noStrike">
              <a:solidFill>
                <a:schemeClr val="dk1"/>
              </a:solidFill>
              <a:latin typeface="Arial"/>
              <a:ea typeface="Arial"/>
              <a:cs typeface="Arial"/>
              <a:sym typeface="Arial"/>
            </a:endParaRPr>
          </a:p>
        </p:txBody>
      </p:sp>
      <p:sp>
        <p:nvSpPr>
          <p:cNvPr id="363" name="Google Shape;363;p40"/>
          <p:cNvSpPr/>
          <p:nvPr/>
        </p:nvSpPr>
        <p:spPr>
          <a:xfrm>
            <a:off x="821326" y="1756923"/>
            <a:ext cx="535647" cy="535647"/>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64" name="Google Shape;364;p40"/>
          <p:cNvPicPr preferRelativeResize="0"/>
          <p:nvPr/>
        </p:nvPicPr>
        <p:blipFill rotWithShape="1">
          <a:blip r:embed="rId3">
            <a:alphaModFix/>
          </a:blip>
          <a:srcRect b="0" l="0" r="0" t="0"/>
          <a:stretch/>
        </p:blipFill>
        <p:spPr>
          <a:xfrm>
            <a:off x="994985" y="1911756"/>
            <a:ext cx="192833" cy="228543"/>
          </a:xfrm>
          <a:prstGeom prst="rect">
            <a:avLst/>
          </a:prstGeom>
          <a:noFill/>
          <a:ln>
            <a:noFill/>
          </a:ln>
        </p:spPr>
      </p:pic>
      <p:sp>
        <p:nvSpPr>
          <p:cNvPr id="365" name="Google Shape;365;p40"/>
          <p:cNvSpPr/>
          <p:nvPr/>
        </p:nvSpPr>
        <p:spPr>
          <a:xfrm>
            <a:off x="1499813" y="1708938"/>
            <a:ext cx="3181745" cy="19199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Revolutionizing Video Creation</a:t>
            </a:r>
            <a:endParaRPr b="0" i="0" sz="1400" u="none" cap="none" strike="noStrike">
              <a:solidFill>
                <a:schemeClr val="dk1"/>
              </a:solidFill>
              <a:latin typeface="Arial"/>
              <a:ea typeface="Arial"/>
              <a:cs typeface="Arial"/>
              <a:sym typeface="Arial"/>
            </a:endParaRPr>
          </a:p>
        </p:txBody>
      </p:sp>
      <p:sp>
        <p:nvSpPr>
          <p:cNvPr id="366" name="Google Shape;366;p40"/>
          <p:cNvSpPr/>
          <p:nvPr/>
        </p:nvSpPr>
        <p:spPr>
          <a:xfrm>
            <a:off x="1499813" y="1955782"/>
            <a:ext cx="3181745" cy="63987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Text-to-video prompting empowers users to generate high-quality video content quickly and easily, without the need for complex video editing skills.</a:t>
            </a:r>
            <a:endParaRPr b="0" i="0" sz="1400" u="none" cap="none" strike="noStrike">
              <a:solidFill>
                <a:schemeClr val="dk1"/>
              </a:solidFill>
              <a:latin typeface="Arial"/>
              <a:ea typeface="Arial"/>
              <a:cs typeface="Arial"/>
              <a:sym typeface="Arial"/>
            </a:endParaRPr>
          </a:p>
        </p:txBody>
      </p:sp>
      <p:sp>
        <p:nvSpPr>
          <p:cNvPr id="367" name="Google Shape;367;p40"/>
          <p:cNvSpPr/>
          <p:nvPr/>
        </p:nvSpPr>
        <p:spPr>
          <a:xfrm>
            <a:off x="821326" y="2913921"/>
            <a:ext cx="535647" cy="535647"/>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68" name="Google Shape;368;p40"/>
          <p:cNvPicPr preferRelativeResize="0"/>
          <p:nvPr/>
        </p:nvPicPr>
        <p:blipFill rotWithShape="1">
          <a:blip r:embed="rId4">
            <a:alphaModFix/>
          </a:blip>
          <a:srcRect b="0" l="0" r="0" t="0"/>
          <a:stretch/>
        </p:blipFill>
        <p:spPr>
          <a:xfrm>
            <a:off x="944785" y="3059341"/>
            <a:ext cx="292820" cy="264253"/>
          </a:xfrm>
          <a:prstGeom prst="rect">
            <a:avLst/>
          </a:prstGeom>
          <a:noFill/>
          <a:ln>
            <a:noFill/>
          </a:ln>
        </p:spPr>
      </p:pic>
      <p:sp>
        <p:nvSpPr>
          <p:cNvPr id="369" name="Google Shape;369;p40"/>
          <p:cNvSpPr/>
          <p:nvPr/>
        </p:nvSpPr>
        <p:spPr>
          <a:xfrm>
            <a:off x="1499813" y="2865936"/>
            <a:ext cx="3181745" cy="19199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Unlocking AI's Potential</a:t>
            </a:r>
            <a:endParaRPr b="0" i="0" sz="1400" u="none" cap="none" strike="noStrike">
              <a:solidFill>
                <a:schemeClr val="dk1"/>
              </a:solidFill>
              <a:latin typeface="Arial"/>
              <a:ea typeface="Arial"/>
              <a:cs typeface="Arial"/>
              <a:sym typeface="Arial"/>
            </a:endParaRPr>
          </a:p>
        </p:txBody>
      </p:sp>
      <p:sp>
        <p:nvSpPr>
          <p:cNvPr id="370" name="Google Shape;370;p40"/>
          <p:cNvSpPr/>
          <p:nvPr/>
        </p:nvSpPr>
        <p:spPr>
          <a:xfrm>
            <a:off x="1499813" y="3112781"/>
            <a:ext cx="3181745" cy="47990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By harnessing the power of AI-driven video generation, users can unleash their creativity and explore new realms of visual storytelling.</a:t>
            </a:r>
            <a:endParaRPr b="0" i="0" sz="1400" u="none" cap="none" strike="noStrike">
              <a:solidFill>
                <a:schemeClr val="dk1"/>
              </a:solidFill>
              <a:latin typeface="Arial"/>
              <a:ea typeface="Arial"/>
              <a:cs typeface="Arial"/>
              <a:sym typeface="Arial"/>
            </a:endParaRPr>
          </a:p>
        </p:txBody>
      </p:sp>
      <p:sp>
        <p:nvSpPr>
          <p:cNvPr id="371" name="Google Shape;371;p40"/>
          <p:cNvSpPr/>
          <p:nvPr/>
        </p:nvSpPr>
        <p:spPr>
          <a:xfrm>
            <a:off x="4749406" y="1756923"/>
            <a:ext cx="535647" cy="535647"/>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72" name="Google Shape;372;p40"/>
          <p:cNvPicPr preferRelativeResize="0"/>
          <p:nvPr/>
        </p:nvPicPr>
        <p:blipFill rotWithShape="1">
          <a:blip r:embed="rId5">
            <a:alphaModFix/>
          </a:blip>
          <a:srcRect b="0" l="0" r="0" t="0"/>
          <a:stretch/>
        </p:blipFill>
        <p:spPr>
          <a:xfrm>
            <a:off x="4882273" y="1923999"/>
            <a:ext cx="271395" cy="207117"/>
          </a:xfrm>
          <a:prstGeom prst="rect">
            <a:avLst/>
          </a:prstGeom>
          <a:noFill/>
          <a:ln>
            <a:noFill/>
          </a:ln>
        </p:spPr>
      </p:pic>
      <p:sp>
        <p:nvSpPr>
          <p:cNvPr id="373" name="Google Shape;373;p40"/>
          <p:cNvSpPr/>
          <p:nvPr/>
        </p:nvSpPr>
        <p:spPr>
          <a:xfrm>
            <a:off x="5427893" y="1708938"/>
            <a:ext cx="3181745" cy="19199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Personalized Content at Scale</a:t>
            </a:r>
            <a:endParaRPr b="0" i="0" sz="1400" u="none" cap="none" strike="noStrike">
              <a:solidFill>
                <a:schemeClr val="dk1"/>
              </a:solidFill>
              <a:latin typeface="Arial"/>
              <a:ea typeface="Arial"/>
              <a:cs typeface="Arial"/>
              <a:sym typeface="Arial"/>
            </a:endParaRPr>
          </a:p>
        </p:txBody>
      </p:sp>
      <p:sp>
        <p:nvSpPr>
          <p:cNvPr id="374" name="Google Shape;374;p40"/>
          <p:cNvSpPr/>
          <p:nvPr/>
        </p:nvSpPr>
        <p:spPr>
          <a:xfrm>
            <a:off x="5427893" y="1955782"/>
            <a:ext cx="3181745" cy="63987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Text-to-video prompting enables the creation of customized video content tailored to individual preferences and needs, empowering users to express their unique voice.</a:t>
            </a:r>
            <a:endParaRPr b="0" i="0" sz="1400" u="none" cap="none" strike="noStrike">
              <a:solidFill>
                <a:schemeClr val="dk1"/>
              </a:solidFill>
              <a:latin typeface="Arial"/>
              <a:ea typeface="Arial"/>
              <a:cs typeface="Arial"/>
              <a:sym typeface="Arial"/>
            </a:endParaRPr>
          </a:p>
        </p:txBody>
      </p:sp>
      <p:sp>
        <p:nvSpPr>
          <p:cNvPr id="375" name="Google Shape;375;p40"/>
          <p:cNvSpPr/>
          <p:nvPr/>
        </p:nvSpPr>
        <p:spPr>
          <a:xfrm>
            <a:off x="4749406" y="2913921"/>
            <a:ext cx="535647" cy="535647"/>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76" name="Google Shape;376;p40"/>
          <p:cNvPicPr preferRelativeResize="0"/>
          <p:nvPr/>
        </p:nvPicPr>
        <p:blipFill rotWithShape="1">
          <a:blip r:embed="rId6">
            <a:alphaModFix/>
          </a:blip>
          <a:srcRect b="0" l="0" r="0" t="0"/>
          <a:stretch/>
        </p:blipFill>
        <p:spPr>
          <a:xfrm>
            <a:off x="4894823" y="3081337"/>
            <a:ext cx="242827" cy="192833"/>
          </a:xfrm>
          <a:prstGeom prst="rect">
            <a:avLst/>
          </a:prstGeom>
          <a:noFill/>
          <a:ln>
            <a:noFill/>
          </a:ln>
        </p:spPr>
      </p:pic>
      <p:sp>
        <p:nvSpPr>
          <p:cNvPr id="377" name="Google Shape;377;p40"/>
          <p:cNvSpPr/>
          <p:nvPr/>
        </p:nvSpPr>
        <p:spPr>
          <a:xfrm>
            <a:off x="5427893" y="2865936"/>
            <a:ext cx="3181745" cy="19199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Streamlining Workflows</a:t>
            </a:r>
            <a:endParaRPr b="0" i="0" sz="1400" u="none" cap="none" strike="noStrike">
              <a:solidFill>
                <a:schemeClr val="dk1"/>
              </a:solidFill>
              <a:latin typeface="Arial"/>
              <a:ea typeface="Arial"/>
              <a:cs typeface="Arial"/>
              <a:sym typeface="Arial"/>
            </a:endParaRPr>
          </a:p>
        </p:txBody>
      </p:sp>
      <p:sp>
        <p:nvSpPr>
          <p:cNvPr id="378" name="Google Shape;378;p40"/>
          <p:cNvSpPr/>
          <p:nvPr/>
        </p:nvSpPr>
        <p:spPr>
          <a:xfrm>
            <a:off x="5427893" y="3112781"/>
            <a:ext cx="3181745" cy="63987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This technology can greatly enhance and streamline video production workflows, making the process more efficient and accessible for a wide range of users.</a:t>
            </a:r>
            <a:endParaRPr b="0" i="0" sz="1400" u="none" cap="none" strike="noStrike">
              <a:solidFill>
                <a:schemeClr val="dk1"/>
              </a:solidFill>
              <a:latin typeface="Arial"/>
              <a:ea typeface="Arial"/>
              <a:cs typeface="Arial"/>
              <a:sym typeface="Arial"/>
            </a:endParaRPr>
          </a:p>
        </p:txBody>
      </p:sp>
      <p:sp>
        <p:nvSpPr>
          <p:cNvPr id="379" name="Google Shape;379;p40"/>
          <p:cNvSpPr/>
          <p:nvPr/>
        </p:nvSpPr>
        <p:spPr>
          <a:xfrm>
            <a:off x="0" y="4206617"/>
            <a:ext cx="9141714" cy="935597"/>
          </a:xfrm>
          <a:prstGeom prst="rect">
            <a:avLst/>
          </a:prstGeom>
          <a:solidFill>
            <a:srgbClr val="F87C5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0" name="Google Shape;380;p40"/>
          <p:cNvSpPr/>
          <p:nvPr/>
        </p:nvSpPr>
        <p:spPr>
          <a:xfrm>
            <a:off x="124985" y="4432314"/>
            <a:ext cx="8891745" cy="479851"/>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1B2F35"/>
              </a:buClr>
              <a:buSzPts val="1400"/>
              <a:buFont typeface="Montserrat"/>
              <a:buNone/>
            </a:pPr>
            <a:r>
              <a:rPr b="0" i="0" lang="en" sz="1400" u="none" cap="none" strike="noStrike">
                <a:solidFill>
                  <a:srgbClr val="1B2F35"/>
                </a:solidFill>
                <a:latin typeface="Montserrat"/>
                <a:ea typeface="Montserrat"/>
                <a:cs typeface="Montserrat"/>
                <a:sym typeface="Montserrat"/>
              </a:rPr>
              <a:t>By exploring the power of text-to-video prompting, this presentation will highlight how AI-driven video generation can unlock new possibilities for creative expression and video content creation.</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2F36"/>
        </a:solidFill>
      </p:bgPr>
    </p:bg>
    <p:spTree>
      <p:nvGrpSpPr>
        <p:cNvPr id="385" name="Shape 385"/>
        <p:cNvGrpSpPr/>
        <p:nvPr/>
      </p:nvGrpSpPr>
      <p:grpSpPr>
        <a:xfrm>
          <a:off x="0" y="0"/>
          <a:ext cx="0" cy="0"/>
          <a:chOff x="0" y="0"/>
          <a:chExt cx="0" cy="0"/>
        </a:xfrm>
      </p:grpSpPr>
      <p:sp>
        <p:nvSpPr>
          <p:cNvPr id="386" name="Google Shape;386;p41"/>
          <p:cNvSpPr/>
          <p:nvPr/>
        </p:nvSpPr>
        <p:spPr>
          <a:xfrm>
            <a:off x="357098" y="357098"/>
            <a:ext cx="3623833" cy="4428018"/>
          </a:xfrm>
          <a:prstGeom prst="rect">
            <a:avLst/>
          </a:prstGeom>
          <a:solidFill>
            <a:srgbClr val="1C2F36"/>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Prompt Formula" id="387" name="Google Shape;387;p41"/>
          <p:cNvPicPr preferRelativeResize="0"/>
          <p:nvPr/>
        </p:nvPicPr>
        <p:blipFill rotWithShape="1">
          <a:blip r:embed="rId3">
            <a:alphaModFix/>
          </a:blip>
          <a:srcRect b="-11551" l="-373" r="-373" t="-11551"/>
          <a:stretch/>
        </p:blipFill>
        <p:spPr>
          <a:xfrm>
            <a:off x="357098" y="357098"/>
            <a:ext cx="3623833" cy="4428018"/>
          </a:xfrm>
          <a:prstGeom prst="rect">
            <a:avLst/>
          </a:prstGeom>
          <a:noFill/>
          <a:ln>
            <a:noFill/>
          </a:ln>
        </p:spPr>
      </p:pic>
      <p:sp>
        <p:nvSpPr>
          <p:cNvPr id="388" name="Google Shape;388;p41"/>
          <p:cNvSpPr/>
          <p:nvPr/>
        </p:nvSpPr>
        <p:spPr>
          <a:xfrm>
            <a:off x="4505402" y="1109906"/>
            <a:ext cx="4111840" cy="1268312"/>
          </a:xfrm>
          <a:prstGeom prst="rect">
            <a:avLst/>
          </a:prstGeom>
          <a:noFill/>
          <a:ln>
            <a:noFill/>
          </a:ln>
        </p:spPr>
        <p:txBody>
          <a:bodyPr anchorCtr="0" anchor="ctr" bIns="0" lIns="0" spcFirstLastPara="1" rIns="0" wrap="square" tIns="0">
            <a:noAutofit/>
          </a:bodyPr>
          <a:lstStyle/>
          <a:p>
            <a:pPr indent="0" lvl="0" marL="0" marR="0" rtl="0" algn="ctr">
              <a:lnSpc>
                <a:spcPct val="118400"/>
              </a:lnSpc>
              <a:spcBef>
                <a:spcPts val="0"/>
              </a:spcBef>
              <a:spcAft>
                <a:spcPts val="0"/>
              </a:spcAft>
              <a:buClr>
                <a:srgbClr val="FDFDFD"/>
              </a:buClr>
              <a:buSzPts val="2800"/>
              <a:buFont typeface="Trocchi"/>
              <a:buNone/>
            </a:pPr>
            <a:r>
              <a:rPr b="0" i="0" lang="en" sz="2800" u="none" cap="none" strike="noStrike">
                <a:solidFill>
                  <a:srgbClr val="FDFDFD"/>
                </a:solidFill>
                <a:latin typeface="Trocchi"/>
                <a:ea typeface="Trocchi"/>
                <a:cs typeface="Trocchi"/>
                <a:sym typeface="Trocchi"/>
              </a:rPr>
              <a:t>Prompt Formula: Subject + Action + Environment + Style</a:t>
            </a:r>
            <a:endParaRPr b="0" i="0" sz="1400" u="none" cap="none" strike="noStrike">
              <a:solidFill>
                <a:schemeClr val="dk1"/>
              </a:solidFill>
              <a:latin typeface="Arial"/>
              <a:ea typeface="Arial"/>
              <a:cs typeface="Arial"/>
              <a:sym typeface="Arial"/>
            </a:endParaRPr>
          </a:p>
        </p:txBody>
      </p:sp>
      <p:sp>
        <p:nvSpPr>
          <p:cNvPr id="389" name="Google Shape;389;p41"/>
          <p:cNvSpPr/>
          <p:nvPr/>
        </p:nvSpPr>
        <p:spPr>
          <a:xfrm>
            <a:off x="4196618" y="2461634"/>
            <a:ext cx="4729409" cy="1535968"/>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1100"/>
              <a:buFont typeface="Montserrat"/>
              <a:buNone/>
            </a:pPr>
            <a:r>
              <a:rPr b="0" i="0" lang="en" sz="1100" u="none" cap="none" strike="noStrike">
                <a:solidFill>
                  <a:srgbClr val="FFFFFF"/>
                </a:solidFill>
                <a:latin typeface="Montserrat"/>
                <a:ea typeface="Montserrat"/>
                <a:cs typeface="Montserrat"/>
                <a:sym typeface="Montserrat"/>
              </a:rPr>
              <a:t>This slide explores the first prompt formula, which focuses on defining the key elements of a successful prompt. The main subject, their action, the surrounding environment, and the desired visual style are the four crucial components that work together to create a compelling and specific prompt. By carefully considering each of these elements, you can craft prompts that effectively communicate your creative vision and inspire the desired outcome.</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394" name="Shape 394"/>
        <p:cNvGrpSpPr/>
        <p:nvPr/>
      </p:nvGrpSpPr>
      <p:grpSpPr>
        <a:xfrm>
          <a:off x="0" y="0"/>
          <a:ext cx="0" cy="0"/>
          <a:chOff x="0" y="0"/>
          <a:chExt cx="0" cy="0"/>
        </a:xfrm>
      </p:grpSpPr>
      <p:sp>
        <p:nvSpPr>
          <p:cNvPr id="395" name="Google Shape;395;p42"/>
          <p:cNvSpPr/>
          <p:nvPr/>
        </p:nvSpPr>
        <p:spPr>
          <a:xfrm>
            <a:off x="4402307" y="357098"/>
            <a:ext cx="4382309" cy="4428018"/>
          </a:xfrm>
          <a:prstGeom prst="rect">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Prompt Formula" id="396" name="Google Shape;396;p42"/>
          <p:cNvPicPr preferRelativeResize="0"/>
          <p:nvPr/>
        </p:nvPicPr>
        <p:blipFill rotWithShape="1">
          <a:blip r:embed="rId3">
            <a:alphaModFix/>
          </a:blip>
          <a:srcRect b="3290" l="0" r="0" t="3291"/>
          <a:stretch/>
        </p:blipFill>
        <p:spPr>
          <a:xfrm>
            <a:off x="4402307" y="357098"/>
            <a:ext cx="4382309" cy="4428018"/>
          </a:xfrm>
          <a:prstGeom prst="rect">
            <a:avLst/>
          </a:prstGeom>
          <a:noFill/>
          <a:ln>
            <a:noFill/>
          </a:ln>
        </p:spPr>
      </p:pic>
      <p:sp>
        <p:nvSpPr>
          <p:cNvPr id="397" name="Google Shape;397;p42"/>
          <p:cNvSpPr/>
          <p:nvPr/>
        </p:nvSpPr>
        <p:spPr>
          <a:xfrm>
            <a:off x="213544" y="574259"/>
            <a:ext cx="3975218" cy="2536625"/>
          </a:xfrm>
          <a:prstGeom prst="rect">
            <a:avLst/>
          </a:prstGeom>
          <a:noFill/>
          <a:ln>
            <a:noFill/>
          </a:ln>
        </p:spPr>
        <p:txBody>
          <a:bodyPr anchorCtr="0" anchor="ctr"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300" u="none" cap="none" strike="noStrike">
                <a:solidFill>
                  <a:srgbClr val="1B2F35"/>
                </a:solidFill>
                <a:latin typeface="Trocchi"/>
                <a:ea typeface="Trocchi"/>
                <a:cs typeface="Trocchi"/>
                <a:sym typeface="Trocchi"/>
              </a:rPr>
              <a:t>Prompt Formula: Subject + Movement + Scene Description + Camera Technique + Lighting + Atmosphere</a:t>
            </a:r>
            <a:endParaRPr b="0" i="0" sz="900" u="none" cap="none" strike="noStrike">
              <a:solidFill>
                <a:schemeClr val="dk1"/>
              </a:solidFill>
              <a:latin typeface="Arial"/>
              <a:ea typeface="Arial"/>
              <a:cs typeface="Arial"/>
              <a:sym typeface="Arial"/>
            </a:endParaRPr>
          </a:p>
        </p:txBody>
      </p:sp>
      <p:sp>
        <p:nvSpPr>
          <p:cNvPr id="398" name="Google Shape;398;p42"/>
          <p:cNvSpPr/>
          <p:nvPr/>
        </p:nvSpPr>
        <p:spPr>
          <a:xfrm>
            <a:off x="213544" y="3194300"/>
            <a:ext cx="3975218" cy="1343972"/>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1C2F35"/>
              </a:buClr>
              <a:buSzPts val="1100"/>
              <a:buFont typeface="Montserrat"/>
              <a:buNone/>
            </a:pPr>
            <a:r>
              <a:rPr b="0" i="0" lang="en" sz="1100" u="none" cap="none" strike="noStrike">
                <a:solidFill>
                  <a:srgbClr val="1C2F35"/>
                </a:solidFill>
                <a:latin typeface="Montserrat"/>
                <a:ea typeface="Montserrat"/>
                <a:cs typeface="Montserrat"/>
                <a:sym typeface="Montserrat"/>
              </a:rPr>
              <a:t>This slide delves into a more comprehensive prompt formula, incorporating additional details that can elevate your visuals. The subject's movement, a detailed scene description, camera techniques, lighting conditions, and the overall atmosphere all play a crucial role in crafting an immersive and visually captivating prompt.</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43" title="Journey Through a Mystical Desert-VEED.mp4">
            <a:hlinkClick r:id="rId3"/>
          </p:cNvPr>
          <p:cNvPicPr preferRelativeResize="0"/>
          <p:nvPr/>
        </p:nvPicPr>
        <p:blipFill>
          <a:blip r:embed="rId4">
            <a:alphaModFix/>
          </a:blip>
          <a:stretch>
            <a:fillRect/>
          </a:stretch>
        </p:blipFill>
        <p:spPr>
          <a:xfrm>
            <a:off x="152400" y="152400"/>
            <a:ext cx="8602134" cy="4838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72" name="Shape 72"/>
        <p:cNvGrpSpPr/>
        <p:nvPr/>
      </p:nvGrpSpPr>
      <p:grpSpPr>
        <a:xfrm>
          <a:off x="0" y="0"/>
          <a:ext cx="0" cy="0"/>
          <a:chOff x="0" y="0"/>
          <a:chExt cx="0" cy="0"/>
        </a:xfrm>
      </p:grpSpPr>
      <p:sp>
        <p:nvSpPr>
          <p:cNvPr id="73" name="Google Shape;73;p17"/>
          <p:cNvSpPr/>
          <p:nvPr/>
        </p:nvSpPr>
        <p:spPr>
          <a:xfrm>
            <a:off x="0" y="281438"/>
            <a:ext cx="9141714" cy="422771"/>
          </a:xfrm>
          <a:prstGeom prst="rect">
            <a:avLst/>
          </a:prstGeom>
          <a:noFill/>
          <a:ln>
            <a:noFill/>
          </a:ln>
        </p:spPr>
        <p:txBody>
          <a:bodyPr anchorCtr="0" anchor="t"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800" u="none" cap="none" strike="noStrike">
                <a:solidFill>
                  <a:srgbClr val="1B2F35"/>
                </a:solidFill>
                <a:latin typeface="Trocchi"/>
                <a:ea typeface="Trocchi"/>
                <a:cs typeface="Trocchi"/>
                <a:sym typeface="Trocchi"/>
              </a:rPr>
              <a:t>Introduction</a:t>
            </a:r>
            <a:endParaRPr b="0" i="0" sz="1400" u="none" cap="none" strike="noStrike">
              <a:solidFill>
                <a:schemeClr val="dk1"/>
              </a:solidFill>
              <a:latin typeface="Arial"/>
              <a:ea typeface="Arial"/>
              <a:cs typeface="Arial"/>
              <a:sym typeface="Arial"/>
            </a:endParaRPr>
          </a:p>
        </p:txBody>
      </p:sp>
      <p:sp>
        <p:nvSpPr>
          <p:cNvPr id="74" name="Google Shape;74;p17"/>
          <p:cNvSpPr/>
          <p:nvPr/>
        </p:nvSpPr>
        <p:spPr>
          <a:xfrm>
            <a:off x="740979" y="1453390"/>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75" name="Google Shape;75;p17"/>
          <p:cNvPicPr preferRelativeResize="0"/>
          <p:nvPr/>
        </p:nvPicPr>
        <p:blipFill rotWithShape="1">
          <a:blip r:embed="rId3">
            <a:alphaModFix/>
          </a:blip>
          <a:srcRect b="0" l="0" r="0" t="0"/>
          <a:stretch/>
        </p:blipFill>
        <p:spPr>
          <a:xfrm>
            <a:off x="1038096" y="1744229"/>
            <a:ext cx="478511" cy="499937"/>
          </a:xfrm>
          <a:prstGeom prst="rect">
            <a:avLst/>
          </a:prstGeom>
          <a:noFill/>
          <a:ln>
            <a:noFill/>
          </a:ln>
        </p:spPr>
      </p:pic>
      <p:sp>
        <p:nvSpPr>
          <p:cNvPr id="76" name="Google Shape;76;p17"/>
          <p:cNvSpPr/>
          <p:nvPr/>
        </p:nvSpPr>
        <p:spPr>
          <a:xfrm>
            <a:off x="282822" y="2583829"/>
            <a:ext cx="1987609"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Effortless Video Creation</a:t>
            </a:r>
            <a:endParaRPr b="0" i="0" sz="1400" u="none" cap="none" strike="noStrike">
              <a:solidFill>
                <a:schemeClr val="dk1"/>
              </a:solidFill>
              <a:latin typeface="Arial"/>
              <a:ea typeface="Arial"/>
              <a:cs typeface="Arial"/>
              <a:sym typeface="Arial"/>
            </a:endParaRPr>
          </a:p>
        </p:txBody>
      </p:sp>
      <p:sp>
        <p:nvSpPr>
          <p:cNvPr id="77" name="Google Shape;77;p17"/>
          <p:cNvSpPr/>
          <p:nvPr/>
        </p:nvSpPr>
        <p:spPr>
          <a:xfrm>
            <a:off x="282822" y="2830673"/>
            <a:ext cx="1987609" cy="639875"/>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AI-powered video generation tools allow users to create professional-quality videos with minimal time and effort.</a:t>
            </a:r>
            <a:endParaRPr b="0" i="0" sz="1400" u="none" cap="none" strike="noStrike">
              <a:solidFill>
                <a:schemeClr val="dk1"/>
              </a:solidFill>
              <a:latin typeface="Arial"/>
              <a:ea typeface="Arial"/>
              <a:cs typeface="Arial"/>
              <a:sym typeface="Arial"/>
            </a:endParaRPr>
          </a:p>
        </p:txBody>
      </p:sp>
      <p:sp>
        <p:nvSpPr>
          <p:cNvPr id="78" name="Google Shape;78;p17"/>
          <p:cNvSpPr/>
          <p:nvPr/>
        </p:nvSpPr>
        <p:spPr>
          <a:xfrm>
            <a:off x="2937133" y="1453390"/>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79" name="Google Shape;79;p17"/>
          <p:cNvPicPr preferRelativeResize="0"/>
          <p:nvPr/>
        </p:nvPicPr>
        <p:blipFill rotWithShape="1">
          <a:blip r:embed="rId4">
            <a:alphaModFix/>
          </a:blip>
          <a:srcRect b="0" l="0" r="0" t="0"/>
          <a:stretch/>
        </p:blipFill>
        <p:spPr>
          <a:xfrm>
            <a:off x="3234248" y="1769338"/>
            <a:ext cx="471370" cy="442801"/>
          </a:xfrm>
          <a:prstGeom prst="rect">
            <a:avLst/>
          </a:prstGeom>
          <a:noFill/>
          <a:ln>
            <a:noFill/>
          </a:ln>
        </p:spPr>
      </p:pic>
      <p:sp>
        <p:nvSpPr>
          <p:cNvPr id="80" name="Google Shape;80;p17"/>
          <p:cNvSpPr/>
          <p:nvPr/>
        </p:nvSpPr>
        <p:spPr>
          <a:xfrm>
            <a:off x="2526113" y="2583829"/>
            <a:ext cx="1893335"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Personalized Content</a:t>
            </a:r>
            <a:endParaRPr b="0" i="0" sz="1400" u="none" cap="none" strike="noStrike">
              <a:solidFill>
                <a:schemeClr val="dk1"/>
              </a:solidFill>
              <a:latin typeface="Arial"/>
              <a:ea typeface="Arial"/>
              <a:cs typeface="Arial"/>
              <a:sym typeface="Arial"/>
            </a:endParaRPr>
          </a:p>
        </p:txBody>
      </p:sp>
      <p:sp>
        <p:nvSpPr>
          <p:cNvPr id="81" name="Google Shape;81;p17"/>
          <p:cNvSpPr/>
          <p:nvPr/>
        </p:nvSpPr>
        <p:spPr>
          <a:xfrm>
            <a:off x="2526113" y="2830673"/>
            <a:ext cx="1893335" cy="799844"/>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Users can customize videos to their specific needs and preferences, making the content more engaging and relevant.</a:t>
            </a:r>
            <a:endParaRPr b="0" i="0" sz="1400" u="none" cap="none" strike="noStrike">
              <a:solidFill>
                <a:schemeClr val="dk1"/>
              </a:solidFill>
              <a:latin typeface="Arial"/>
              <a:ea typeface="Arial"/>
              <a:cs typeface="Arial"/>
              <a:sym typeface="Arial"/>
            </a:endParaRPr>
          </a:p>
        </p:txBody>
      </p:sp>
      <p:sp>
        <p:nvSpPr>
          <p:cNvPr id="82" name="Google Shape;82;p17"/>
          <p:cNvSpPr/>
          <p:nvPr/>
        </p:nvSpPr>
        <p:spPr>
          <a:xfrm>
            <a:off x="5133287" y="1453390"/>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83" name="Google Shape;83;p17"/>
          <p:cNvPicPr preferRelativeResize="0"/>
          <p:nvPr/>
        </p:nvPicPr>
        <p:blipFill rotWithShape="1">
          <a:blip r:embed="rId5">
            <a:alphaModFix/>
          </a:blip>
          <a:srcRect b="0" l="0" r="0" t="0"/>
          <a:stretch/>
        </p:blipFill>
        <p:spPr>
          <a:xfrm>
            <a:off x="5471127" y="1761157"/>
            <a:ext cx="399950" cy="442801"/>
          </a:xfrm>
          <a:prstGeom prst="rect">
            <a:avLst/>
          </a:prstGeom>
          <a:noFill/>
          <a:ln>
            <a:noFill/>
          </a:ln>
        </p:spPr>
      </p:pic>
      <p:sp>
        <p:nvSpPr>
          <p:cNvPr id="84" name="Google Shape;84;p17"/>
          <p:cNvSpPr/>
          <p:nvPr/>
        </p:nvSpPr>
        <p:spPr>
          <a:xfrm>
            <a:off x="4667273" y="2583829"/>
            <a:ext cx="2003321"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Time-Saving Workflow</a:t>
            </a:r>
            <a:endParaRPr b="0" i="0" sz="1400" u="none" cap="none" strike="noStrike">
              <a:solidFill>
                <a:schemeClr val="dk1"/>
              </a:solidFill>
              <a:latin typeface="Arial"/>
              <a:ea typeface="Arial"/>
              <a:cs typeface="Arial"/>
              <a:sym typeface="Arial"/>
            </a:endParaRPr>
          </a:p>
        </p:txBody>
      </p:sp>
      <p:sp>
        <p:nvSpPr>
          <p:cNvPr id="85" name="Google Shape;85;p17"/>
          <p:cNvSpPr/>
          <p:nvPr/>
        </p:nvSpPr>
        <p:spPr>
          <a:xfrm>
            <a:off x="4667273" y="2830673"/>
            <a:ext cx="2003321" cy="799844"/>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AI video generation streamlines the content creation process, reducing the time and resources required to produce high-quality videos.</a:t>
            </a:r>
            <a:endParaRPr b="0" i="0" sz="1400" u="none" cap="none" strike="noStrike">
              <a:solidFill>
                <a:schemeClr val="dk1"/>
              </a:solidFill>
              <a:latin typeface="Arial"/>
              <a:ea typeface="Arial"/>
              <a:cs typeface="Arial"/>
              <a:sym typeface="Arial"/>
            </a:endParaRPr>
          </a:p>
        </p:txBody>
      </p:sp>
      <p:sp>
        <p:nvSpPr>
          <p:cNvPr id="86" name="Google Shape;86;p17"/>
          <p:cNvSpPr/>
          <p:nvPr/>
        </p:nvSpPr>
        <p:spPr>
          <a:xfrm>
            <a:off x="7329440" y="1453390"/>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87" name="Google Shape;87;p17"/>
          <p:cNvPicPr preferRelativeResize="0"/>
          <p:nvPr/>
        </p:nvPicPr>
        <p:blipFill rotWithShape="1">
          <a:blip r:embed="rId6">
            <a:alphaModFix/>
          </a:blip>
          <a:srcRect b="0" l="0" r="0" t="0"/>
          <a:stretch/>
        </p:blipFill>
        <p:spPr>
          <a:xfrm>
            <a:off x="7683052" y="1744229"/>
            <a:ext cx="364240" cy="507080"/>
          </a:xfrm>
          <a:prstGeom prst="rect">
            <a:avLst/>
          </a:prstGeom>
          <a:noFill/>
          <a:ln>
            <a:noFill/>
          </a:ln>
        </p:spPr>
      </p:pic>
      <p:sp>
        <p:nvSpPr>
          <p:cNvPr id="88" name="Google Shape;88;p17"/>
          <p:cNvSpPr/>
          <p:nvPr/>
        </p:nvSpPr>
        <p:spPr>
          <a:xfrm>
            <a:off x="6894852" y="2583829"/>
            <a:ext cx="1940472"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Enhanced Creativity</a:t>
            </a:r>
            <a:endParaRPr b="0" i="0" sz="1400" u="none" cap="none" strike="noStrike">
              <a:solidFill>
                <a:schemeClr val="dk1"/>
              </a:solidFill>
              <a:latin typeface="Arial"/>
              <a:ea typeface="Arial"/>
              <a:cs typeface="Arial"/>
              <a:sym typeface="Arial"/>
            </a:endParaRPr>
          </a:p>
        </p:txBody>
      </p:sp>
      <p:sp>
        <p:nvSpPr>
          <p:cNvPr id="89" name="Google Shape;89;p17"/>
          <p:cNvSpPr/>
          <p:nvPr/>
        </p:nvSpPr>
        <p:spPr>
          <a:xfrm>
            <a:off x="6894852" y="2830673"/>
            <a:ext cx="1940472" cy="639875"/>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The AI technology enables users to explore new creative possibilities and produce unique, visually striking videos.</a:t>
            </a:r>
            <a:endParaRPr b="0" i="0" sz="1400" u="none" cap="none" strike="noStrike">
              <a:solidFill>
                <a:schemeClr val="dk1"/>
              </a:solidFill>
              <a:latin typeface="Arial"/>
              <a:ea typeface="Arial"/>
              <a:cs typeface="Arial"/>
              <a:sym typeface="Arial"/>
            </a:endParaRPr>
          </a:p>
        </p:txBody>
      </p:sp>
      <p:sp>
        <p:nvSpPr>
          <p:cNvPr id="90" name="Google Shape;90;p17"/>
          <p:cNvSpPr/>
          <p:nvPr/>
        </p:nvSpPr>
        <p:spPr>
          <a:xfrm>
            <a:off x="0" y="4206617"/>
            <a:ext cx="9141714" cy="935597"/>
          </a:xfrm>
          <a:prstGeom prst="rect">
            <a:avLst/>
          </a:prstGeom>
          <a:solidFill>
            <a:srgbClr val="F87C5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1" name="Google Shape;91;p17"/>
          <p:cNvSpPr/>
          <p:nvPr/>
        </p:nvSpPr>
        <p:spPr>
          <a:xfrm>
            <a:off x="717410" y="4432314"/>
            <a:ext cx="7706894" cy="479851"/>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1B2F35"/>
              </a:buClr>
              <a:buSzPts val="1400"/>
              <a:buFont typeface="Montserrat"/>
              <a:buNone/>
            </a:pPr>
            <a:r>
              <a:rPr b="0" i="0" lang="en" sz="1400" u="none" cap="none" strike="noStrike">
                <a:solidFill>
                  <a:srgbClr val="1B2F35"/>
                </a:solidFill>
                <a:latin typeface="Montserrat"/>
                <a:ea typeface="Montserrat"/>
                <a:cs typeface="Montserrat"/>
                <a:sym typeface="Montserrat"/>
              </a:rPr>
              <a:t>AI video generation is revolutionizing the content creation landscape, empowering users to produce professional-quality videos with ease and efficiency.</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2F36"/>
        </a:solidFill>
      </p:bgPr>
    </p:bg>
    <p:spTree>
      <p:nvGrpSpPr>
        <p:cNvPr id="408" name="Shape 408"/>
        <p:cNvGrpSpPr/>
        <p:nvPr/>
      </p:nvGrpSpPr>
      <p:grpSpPr>
        <a:xfrm>
          <a:off x="0" y="0"/>
          <a:ext cx="0" cy="0"/>
          <a:chOff x="0" y="0"/>
          <a:chExt cx="0" cy="0"/>
        </a:xfrm>
      </p:grpSpPr>
      <p:sp>
        <p:nvSpPr>
          <p:cNvPr id="409" name="Google Shape;409;p44"/>
          <p:cNvSpPr/>
          <p:nvPr/>
        </p:nvSpPr>
        <p:spPr>
          <a:xfrm>
            <a:off x="357098" y="357098"/>
            <a:ext cx="4045208" cy="4428018"/>
          </a:xfrm>
          <a:prstGeom prst="rect">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4Mw7nkQDByk" id="410" name="Google Shape;410;p44"/>
          <p:cNvPicPr preferRelativeResize="0"/>
          <p:nvPr/>
        </p:nvPicPr>
        <p:blipFill rotWithShape="1">
          <a:blip r:embed="rId3">
            <a:alphaModFix/>
          </a:blip>
          <a:srcRect b="0" l="15742" r="15742" t="0"/>
          <a:stretch/>
        </p:blipFill>
        <p:spPr>
          <a:xfrm>
            <a:off x="357098" y="357098"/>
            <a:ext cx="4045208" cy="4428018"/>
          </a:xfrm>
          <a:prstGeom prst="rect">
            <a:avLst/>
          </a:prstGeom>
          <a:noFill/>
          <a:ln>
            <a:noFill/>
          </a:ln>
        </p:spPr>
      </p:pic>
      <p:sp>
        <p:nvSpPr>
          <p:cNvPr id="411" name="Google Shape;411;p44"/>
          <p:cNvSpPr/>
          <p:nvPr/>
        </p:nvSpPr>
        <p:spPr>
          <a:xfrm>
            <a:off x="4647226" y="881363"/>
            <a:ext cx="4249569" cy="2113854"/>
          </a:xfrm>
          <a:prstGeom prst="rect">
            <a:avLst/>
          </a:prstGeom>
          <a:noFill/>
          <a:ln>
            <a:noFill/>
          </a:ln>
        </p:spPr>
        <p:txBody>
          <a:bodyPr anchorCtr="0" anchor="ctr" bIns="0" lIns="0" spcFirstLastPara="1" rIns="0" wrap="square" tIns="0">
            <a:noAutofit/>
          </a:bodyPr>
          <a:lstStyle/>
          <a:p>
            <a:pPr indent="0" lvl="0" marL="0" marR="0" rtl="0" algn="ctr">
              <a:lnSpc>
                <a:spcPct val="118400"/>
              </a:lnSpc>
              <a:spcBef>
                <a:spcPts val="0"/>
              </a:spcBef>
              <a:spcAft>
                <a:spcPts val="0"/>
              </a:spcAft>
              <a:buClr>
                <a:srgbClr val="FDFDFD"/>
              </a:buClr>
              <a:buSzPts val="2800"/>
              <a:buFont typeface="Trocchi"/>
              <a:buNone/>
            </a:pPr>
            <a:r>
              <a:rPr b="0" i="0" lang="en" sz="2300" u="none" cap="none" strike="noStrike">
                <a:solidFill>
                  <a:srgbClr val="FDFDFD"/>
                </a:solidFill>
                <a:latin typeface="Trocchi"/>
                <a:ea typeface="Trocchi"/>
                <a:cs typeface="Trocchi"/>
                <a:sym typeface="Trocchi"/>
              </a:rPr>
              <a:t>Prompt Formula: Subject + Action + Setting + Time of Day + Weather Conditions + Camera Angle</a:t>
            </a:r>
            <a:endParaRPr b="0" i="0" sz="900" u="none" cap="none" strike="noStrike">
              <a:solidFill>
                <a:schemeClr val="dk1"/>
              </a:solidFill>
              <a:latin typeface="Arial"/>
              <a:ea typeface="Arial"/>
              <a:cs typeface="Arial"/>
              <a:sym typeface="Arial"/>
            </a:endParaRPr>
          </a:p>
        </p:txBody>
      </p:sp>
      <p:sp>
        <p:nvSpPr>
          <p:cNvPr id="412" name="Google Shape;412;p44"/>
          <p:cNvSpPr/>
          <p:nvPr/>
        </p:nvSpPr>
        <p:spPr>
          <a:xfrm>
            <a:off x="4584070" y="3078633"/>
            <a:ext cx="4375882" cy="1151977"/>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1100"/>
              <a:buFont typeface="Montserrat"/>
              <a:buNone/>
            </a:pPr>
            <a:r>
              <a:rPr b="0" i="0" lang="en" sz="1100" u="none" cap="none" strike="noStrike">
                <a:solidFill>
                  <a:srgbClr val="FFFFFF"/>
                </a:solidFill>
                <a:latin typeface="Montserrat"/>
                <a:ea typeface="Montserrat"/>
                <a:cs typeface="Montserrat"/>
                <a:sym typeface="Montserrat"/>
              </a:rPr>
              <a:t>This prompt formula provides a structured approach to crafting vivid, immersive scene descriptions. By specifying the subject, their action, the setting, the time of day, the weather conditions, and the camera angle, writers can paint a comprehensive picture that engages the reader's senses and imagination.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2F36"/>
        </a:solidFill>
      </p:bgPr>
    </p:bg>
    <p:spTree>
      <p:nvGrpSpPr>
        <p:cNvPr id="417" name="Shape 417"/>
        <p:cNvGrpSpPr/>
        <p:nvPr/>
      </p:nvGrpSpPr>
      <p:grpSpPr>
        <a:xfrm>
          <a:off x="0" y="0"/>
          <a:ext cx="0" cy="0"/>
          <a:chOff x="0" y="0"/>
          <a:chExt cx="0" cy="0"/>
        </a:xfrm>
      </p:grpSpPr>
      <p:sp>
        <p:nvSpPr>
          <p:cNvPr id="418" name="Google Shape;418;p45"/>
          <p:cNvSpPr/>
          <p:nvPr/>
        </p:nvSpPr>
        <p:spPr>
          <a:xfrm>
            <a:off x="4739407" y="357098"/>
            <a:ext cx="4045208" cy="4428018"/>
          </a:xfrm>
          <a:prstGeom prst="rect">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DCF Formula" id="419" name="Google Shape;419;p45"/>
          <p:cNvPicPr preferRelativeResize="0"/>
          <p:nvPr/>
        </p:nvPicPr>
        <p:blipFill rotWithShape="1">
          <a:blip r:embed="rId3">
            <a:alphaModFix/>
          </a:blip>
          <a:srcRect b="0" l="19553" r="19552" t="0"/>
          <a:stretch/>
        </p:blipFill>
        <p:spPr>
          <a:xfrm>
            <a:off x="4739407" y="357098"/>
            <a:ext cx="4045208" cy="4428018"/>
          </a:xfrm>
          <a:prstGeom prst="rect">
            <a:avLst/>
          </a:prstGeom>
          <a:noFill/>
          <a:ln>
            <a:noFill/>
          </a:ln>
        </p:spPr>
      </p:pic>
      <p:sp>
        <p:nvSpPr>
          <p:cNvPr id="420" name="Google Shape;420;p45"/>
          <p:cNvSpPr/>
          <p:nvPr/>
        </p:nvSpPr>
        <p:spPr>
          <a:xfrm>
            <a:off x="330908" y="881363"/>
            <a:ext cx="4077593" cy="2113854"/>
          </a:xfrm>
          <a:prstGeom prst="rect">
            <a:avLst/>
          </a:prstGeom>
          <a:noFill/>
          <a:ln>
            <a:noFill/>
          </a:ln>
        </p:spPr>
        <p:txBody>
          <a:bodyPr anchorCtr="0" anchor="ctr" bIns="0" lIns="0" spcFirstLastPara="1" rIns="0" wrap="square" tIns="0">
            <a:noAutofit/>
          </a:bodyPr>
          <a:lstStyle/>
          <a:p>
            <a:pPr indent="0" lvl="0" marL="0" marR="0" rtl="0" algn="ctr">
              <a:lnSpc>
                <a:spcPct val="118400"/>
              </a:lnSpc>
              <a:spcBef>
                <a:spcPts val="0"/>
              </a:spcBef>
              <a:spcAft>
                <a:spcPts val="0"/>
              </a:spcAft>
              <a:buClr>
                <a:srgbClr val="FDFDFD"/>
              </a:buClr>
              <a:buSzPts val="2800"/>
              <a:buFont typeface="Trocchi"/>
              <a:buNone/>
            </a:pPr>
            <a:r>
              <a:rPr b="0" i="0" lang="en" sz="2300" u="none" cap="none" strike="noStrike">
                <a:solidFill>
                  <a:srgbClr val="FDFDFD"/>
                </a:solidFill>
                <a:latin typeface="Trocchi"/>
                <a:ea typeface="Trocchi"/>
                <a:cs typeface="Trocchi"/>
                <a:sym typeface="Trocchi"/>
              </a:rPr>
              <a:t>Prompt Formula: Character + Activity + Location + Era + Visual Style + Sound Elements</a:t>
            </a:r>
            <a:endParaRPr b="0" i="0" sz="900" u="none" cap="none" strike="noStrike">
              <a:solidFill>
                <a:schemeClr val="dk1"/>
              </a:solidFill>
              <a:latin typeface="Arial"/>
              <a:ea typeface="Arial"/>
              <a:cs typeface="Arial"/>
              <a:sym typeface="Arial"/>
            </a:endParaRPr>
          </a:p>
        </p:txBody>
      </p:sp>
      <p:sp>
        <p:nvSpPr>
          <p:cNvPr id="421" name="Google Shape;421;p45"/>
          <p:cNvSpPr/>
          <p:nvPr/>
        </p:nvSpPr>
        <p:spPr>
          <a:xfrm>
            <a:off x="177835" y="3078633"/>
            <a:ext cx="4383737" cy="1151977"/>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1100"/>
              <a:buFont typeface="Montserrat"/>
              <a:buNone/>
            </a:pPr>
            <a:r>
              <a:rPr b="0" i="0" lang="en" sz="1100" u="none" cap="none" strike="noStrike">
                <a:solidFill>
                  <a:srgbClr val="FFFFFF"/>
                </a:solidFill>
                <a:latin typeface="Montserrat"/>
                <a:ea typeface="Montserrat"/>
                <a:cs typeface="Montserrat"/>
                <a:sym typeface="Montserrat"/>
              </a:rPr>
              <a:t>This prompt formula provides a structured approach to crafting immersive narrative scenarios. By considering the character, their actions, the setting, the historical context, the visual style, and the accompanying audio elements, writers can weave together a rich tapestry of sensory details that bring stories to life.</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426" name="Shape 426"/>
        <p:cNvGrpSpPr/>
        <p:nvPr/>
      </p:nvGrpSpPr>
      <p:grpSpPr>
        <a:xfrm>
          <a:off x="0" y="0"/>
          <a:ext cx="0" cy="0"/>
          <a:chOff x="0" y="0"/>
          <a:chExt cx="0" cy="0"/>
        </a:xfrm>
      </p:grpSpPr>
      <p:sp>
        <p:nvSpPr>
          <p:cNvPr id="427" name="Google Shape;427;p46"/>
          <p:cNvSpPr/>
          <p:nvPr/>
        </p:nvSpPr>
        <p:spPr>
          <a:xfrm>
            <a:off x="5582159" y="357098"/>
            <a:ext cx="3202457" cy="4428018"/>
          </a:xfrm>
          <a:prstGeom prst="rect">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Prompt formula" id="428" name="Google Shape;428;p46"/>
          <p:cNvPicPr preferRelativeResize="0"/>
          <p:nvPr/>
        </p:nvPicPr>
        <p:blipFill rotWithShape="1">
          <a:blip r:embed="rId3">
            <a:alphaModFix/>
          </a:blip>
          <a:srcRect b="0" l="19100" r="19101" t="0"/>
          <a:stretch/>
        </p:blipFill>
        <p:spPr>
          <a:xfrm>
            <a:off x="5582159" y="357098"/>
            <a:ext cx="3202457" cy="4428018"/>
          </a:xfrm>
          <a:prstGeom prst="rect">
            <a:avLst/>
          </a:prstGeom>
          <a:noFill/>
          <a:ln>
            <a:noFill/>
          </a:ln>
        </p:spPr>
      </p:pic>
      <p:sp>
        <p:nvSpPr>
          <p:cNvPr id="429" name="Google Shape;429;p46"/>
          <p:cNvSpPr/>
          <p:nvPr/>
        </p:nvSpPr>
        <p:spPr>
          <a:xfrm>
            <a:off x="259187" y="1092051"/>
            <a:ext cx="5063786" cy="1691084"/>
          </a:xfrm>
          <a:prstGeom prst="rect">
            <a:avLst/>
          </a:prstGeom>
          <a:noFill/>
          <a:ln>
            <a:noFill/>
          </a:ln>
        </p:spPr>
        <p:txBody>
          <a:bodyPr anchorCtr="0" anchor="ctr"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200" u="none" cap="none" strike="noStrike">
                <a:solidFill>
                  <a:srgbClr val="1B2F35"/>
                </a:solidFill>
                <a:latin typeface="Trocchi"/>
                <a:ea typeface="Trocchi"/>
                <a:cs typeface="Trocchi"/>
                <a:sym typeface="Trocchi"/>
              </a:rPr>
              <a:t>Prompt Formula: Object + Interaction + Background + Lighting + Camera Movement + Mood</a:t>
            </a:r>
            <a:endParaRPr b="0" i="0" sz="800" u="none" cap="none" strike="noStrike">
              <a:solidFill>
                <a:schemeClr val="dk1"/>
              </a:solidFill>
              <a:latin typeface="Arial"/>
              <a:ea typeface="Arial"/>
              <a:cs typeface="Arial"/>
              <a:sym typeface="Arial"/>
            </a:endParaRPr>
          </a:p>
        </p:txBody>
      </p:sp>
      <p:sp>
        <p:nvSpPr>
          <p:cNvPr id="430" name="Google Shape;430;p46"/>
          <p:cNvSpPr/>
          <p:nvPr/>
        </p:nvSpPr>
        <p:spPr>
          <a:xfrm>
            <a:off x="123913" y="2866550"/>
            <a:ext cx="5334333" cy="1151977"/>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1C2F35"/>
              </a:buClr>
              <a:buSzPts val="1100"/>
              <a:buFont typeface="Montserrat"/>
              <a:buNone/>
            </a:pPr>
            <a:r>
              <a:rPr b="0" i="0" lang="en" sz="1100" u="none" cap="none" strike="noStrike">
                <a:solidFill>
                  <a:srgbClr val="1C2F35"/>
                </a:solidFill>
                <a:latin typeface="Montserrat"/>
                <a:ea typeface="Montserrat"/>
                <a:cs typeface="Montserrat"/>
                <a:sym typeface="Montserrat"/>
              </a:rPr>
              <a:t>The prompt formula emphasizes the interplay between a captivating object, its dynamic interaction with the surrounding environment, and the thoughtful integration of compelling background, lighting, camera movement, and overall mood. This approach aims to create a visually striking and immersive scene that engages the viewer's imagination.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435" name="Shape 435"/>
        <p:cNvGrpSpPr/>
        <p:nvPr/>
      </p:nvGrpSpPr>
      <p:grpSpPr>
        <a:xfrm>
          <a:off x="0" y="0"/>
          <a:ext cx="0" cy="0"/>
          <a:chOff x="0" y="0"/>
          <a:chExt cx="0" cy="0"/>
        </a:xfrm>
      </p:grpSpPr>
      <p:sp>
        <p:nvSpPr>
          <p:cNvPr id="436" name="Google Shape;436;p47"/>
          <p:cNvSpPr/>
          <p:nvPr/>
        </p:nvSpPr>
        <p:spPr>
          <a:xfrm>
            <a:off x="1924067" y="281438"/>
            <a:ext cx="5293580" cy="845542"/>
          </a:xfrm>
          <a:prstGeom prst="rect">
            <a:avLst/>
          </a:prstGeom>
          <a:noFill/>
          <a:ln>
            <a:noFill/>
          </a:ln>
        </p:spPr>
        <p:txBody>
          <a:bodyPr anchorCtr="0" anchor="t"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800" u="none" cap="none" strike="noStrike">
                <a:solidFill>
                  <a:srgbClr val="1B2F35"/>
                </a:solidFill>
                <a:latin typeface="Trocchi"/>
                <a:ea typeface="Trocchi"/>
                <a:cs typeface="Trocchi"/>
                <a:sym typeface="Trocchi"/>
              </a:rPr>
              <a:t>Putting it All Together: Crafting Effective Prompts</a:t>
            </a:r>
            <a:endParaRPr b="0" i="0" sz="1400" u="none" cap="none" strike="noStrike">
              <a:solidFill>
                <a:schemeClr val="dk1"/>
              </a:solidFill>
              <a:latin typeface="Arial"/>
              <a:ea typeface="Arial"/>
              <a:cs typeface="Arial"/>
              <a:sym typeface="Arial"/>
            </a:endParaRPr>
          </a:p>
        </p:txBody>
      </p:sp>
      <p:sp>
        <p:nvSpPr>
          <p:cNvPr id="437" name="Google Shape;437;p47"/>
          <p:cNvSpPr/>
          <p:nvPr/>
        </p:nvSpPr>
        <p:spPr>
          <a:xfrm>
            <a:off x="821326" y="1717643"/>
            <a:ext cx="535647" cy="535647"/>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38" name="Google Shape;438;p47"/>
          <p:cNvPicPr preferRelativeResize="0"/>
          <p:nvPr/>
        </p:nvPicPr>
        <p:blipFill rotWithShape="1">
          <a:blip r:embed="rId3">
            <a:alphaModFix/>
          </a:blip>
          <a:srcRect b="0" l="0" r="0" t="0"/>
          <a:stretch/>
        </p:blipFill>
        <p:spPr>
          <a:xfrm>
            <a:off x="963600" y="1875614"/>
            <a:ext cx="257110" cy="228543"/>
          </a:xfrm>
          <a:prstGeom prst="rect">
            <a:avLst/>
          </a:prstGeom>
          <a:noFill/>
          <a:ln>
            <a:noFill/>
          </a:ln>
        </p:spPr>
      </p:pic>
      <p:sp>
        <p:nvSpPr>
          <p:cNvPr id="439" name="Google Shape;439;p47"/>
          <p:cNvSpPr/>
          <p:nvPr/>
        </p:nvSpPr>
        <p:spPr>
          <a:xfrm>
            <a:off x="1499813" y="1669657"/>
            <a:ext cx="3181745" cy="19199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Combine Prompt Elements</a:t>
            </a:r>
            <a:endParaRPr b="0" i="0" sz="1400" u="none" cap="none" strike="noStrike">
              <a:solidFill>
                <a:schemeClr val="dk1"/>
              </a:solidFill>
              <a:latin typeface="Arial"/>
              <a:ea typeface="Arial"/>
              <a:cs typeface="Arial"/>
              <a:sym typeface="Arial"/>
            </a:endParaRPr>
          </a:p>
        </p:txBody>
      </p:sp>
      <p:sp>
        <p:nvSpPr>
          <p:cNvPr id="440" name="Google Shape;440;p47"/>
          <p:cNvSpPr/>
          <p:nvPr/>
        </p:nvSpPr>
        <p:spPr>
          <a:xfrm>
            <a:off x="1499813" y="1916501"/>
            <a:ext cx="3181745" cy="47990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Leverage a mix of different prompt elements like task, style, and mood to create comprehensive and compelling text-to-video prompts.</a:t>
            </a:r>
            <a:endParaRPr b="0" i="0" sz="1400" u="none" cap="none" strike="noStrike">
              <a:solidFill>
                <a:schemeClr val="dk1"/>
              </a:solidFill>
              <a:latin typeface="Arial"/>
              <a:ea typeface="Arial"/>
              <a:cs typeface="Arial"/>
              <a:sym typeface="Arial"/>
            </a:endParaRPr>
          </a:p>
        </p:txBody>
      </p:sp>
      <p:sp>
        <p:nvSpPr>
          <p:cNvPr id="441" name="Google Shape;441;p47"/>
          <p:cNvSpPr/>
          <p:nvPr/>
        </p:nvSpPr>
        <p:spPr>
          <a:xfrm>
            <a:off x="821326" y="2717517"/>
            <a:ext cx="535647" cy="535647"/>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42" name="Google Shape;442;p47"/>
          <p:cNvPicPr preferRelativeResize="0"/>
          <p:nvPr/>
        </p:nvPicPr>
        <p:blipFill rotWithShape="1">
          <a:blip r:embed="rId4">
            <a:alphaModFix/>
          </a:blip>
          <a:srcRect b="0" l="0" r="0" t="0"/>
          <a:stretch/>
        </p:blipFill>
        <p:spPr>
          <a:xfrm>
            <a:off x="1010678" y="2913155"/>
            <a:ext cx="164265" cy="164265"/>
          </a:xfrm>
          <a:prstGeom prst="rect">
            <a:avLst/>
          </a:prstGeom>
          <a:noFill/>
          <a:ln>
            <a:noFill/>
          </a:ln>
        </p:spPr>
      </p:pic>
      <p:sp>
        <p:nvSpPr>
          <p:cNvPr id="443" name="Google Shape;443;p47"/>
          <p:cNvSpPr/>
          <p:nvPr/>
        </p:nvSpPr>
        <p:spPr>
          <a:xfrm>
            <a:off x="1499813" y="2669532"/>
            <a:ext cx="3181745" cy="19199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Specify Details and Constraints</a:t>
            </a:r>
            <a:endParaRPr b="0" i="0" sz="1400" u="none" cap="none" strike="noStrike">
              <a:solidFill>
                <a:schemeClr val="dk1"/>
              </a:solidFill>
              <a:latin typeface="Arial"/>
              <a:ea typeface="Arial"/>
              <a:cs typeface="Arial"/>
              <a:sym typeface="Arial"/>
            </a:endParaRPr>
          </a:p>
        </p:txBody>
      </p:sp>
      <p:sp>
        <p:nvSpPr>
          <p:cNvPr id="444" name="Google Shape;444;p47"/>
          <p:cNvSpPr/>
          <p:nvPr/>
        </p:nvSpPr>
        <p:spPr>
          <a:xfrm>
            <a:off x="1499813" y="2916377"/>
            <a:ext cx="3181745" cy="47990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Provide clear and specific instructions about the desired video content, length, genre, and other parameters to guide the generation process.</a:t>
            </a:r>
            <a:endParaRPr b="0" i="0" sz="1400" u="none" cap="none" strike="noStrike">
              <a:solidFill>
                <a:schemeClr val="dk1"/>
              </a:solidFill>
              <a:latin typeface="Arial"/>
              <a:ea typeface="Arial"/>
              <a:cs typeface="Arial"/>
              <a:sym typeface="Arial"/>
            </a:endParaRPr>
          </a:p>
        </p:txBody>
      </p:sp>
      <p:sp>
        <p:nvSpPr>
          <p:cNvPr id="445" name="Google Shape;445;p47"/>
          <p:cNvSpPr/>
          <p:nvPr/>
        </p:nvSpPr>
        <p:spPr>
          <a:xfrm>
            <a:off x="4749406" y="1717643"/>
            <a:ext cx="535647" cy="535647"/>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46" name="Google Shape;446;p47"/>
          <p:cNvPicPr preferRelativeResize="0"/>
          <p:nvPr/>
        </p:nvPicPr>
        <p:blipFill rotWithShape="1">
          <a:blip r:embed="rId5">
            <a:alphaModFix/>
          </a:blip>
          <a:srcRect b="0" l="0" r="0" t="0"/>
          <a:stretch/>
        </p:blipFill>
        <p:spPr>
          <a:xfrm>
            <a:off x="4897965" y="1863061"/>
            <a:ext cx="242827" cy="249969"/>
          </a:xfrm>
          <a:prstGeom prst="rect">
            <a:avLst/>
          </a:prstGeom>
          <a:noFill/>
          <a:ln>
            <a:noFill/>
          </a:ln>
        </p:spPr>
      </p:pic>
      <p:sp>
        <p:nvSpPr>
          <p:cNvPr id="447" name="Google Shape;447;p47"/>
          <p:cNvSpPr/>
          <p:nvPr/>
        </p:nvSpPr>
        <p:spPr>
          <a:xfrm>
            <a:off x="5427893" y="1669657"/>
            <a:ext cx="3181745" cy="19199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Incorporate Creative Flair</a:t>
            </a:r>
            <a:endParaRPr b="0" i="0" sz="1400" u="none" cap="none" strike="noStrike">
              <a:solidFill>
                <a:schemeClr val="dk1"/>
              </a:solidFill>
              <a:latin typeface="Arial"/>
              <a:ea typeface="Arial"/>
              <a:cs typeface="Arial"/>
              <a:sym typeface="Arial"/>
            </a:endParaRPr>
          </a:p>
        </p:txBody>
      </p:sp>
      <p:sp>
        <p:nvSpPr>
          <p:cNvPr id="448" name="Google Shape;448;p47"/>
          <p:cNvSpPr/>
          <p:nvPr/>
        </p:nvSpPr>
        <p:spPr>
          <a:xfrm>
            <a:off x="5427893" y="1916501"/>
            <a:ext cx="3181745" cy="47990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Infuse your prompts with imaginative language, vivid descriptions, and a touch of creativity to inspire unique and engaging video outputs.</a:t>
            </a:r>
            <a:endParaRPr b="0" i="0" sz="1400" u="none" cap="none" strike="noStrike">
              <a:solidFill>
                <a:schemeClr val="dk1"/>
              </a:solidFill>
              <a:latin typeface="Arial"/>
              <a:ea typeface="Arial"/>
              <a:cs typeface="Arial"/>
              <a:sym typeface="Arial"/>
            </a:endParaRPr>
          </a:p>
        </p:txBody>
      </p:sp>
      <p:sp>
        <p:nvSpPr>
          <p:cNvPr id="449" name="Google Shape;449;p47"/>
          <p:cNvSpPr/>
          <p:nvPr/>
        </p:nvSpPr>
        <p:spPr>
          <a:xfrm>
            <a:off x="4749406" y="2717517"/>
            <a:ext cx="535647" cy="535647"/>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50" name="Google Shape;450;p47"/>
          <p:cNvPicPr preferRelativeResize="0"/>
          <p:nvPr/>
        </p:nvPicPr>
        <p:blipFill rotWithShape="1">
          <a:blip r:embed="rId6">
            <a:alphaModFix/>
          </a:blip>
          <a:srcRect b="0" l="0" r="0" t="0"/>
          <a:stretch/>
        </p:blipFill>
        <p:spPr>
          <a:xfrm>
            <a:off x="4904250" y="2872353"/>
            <a:ext cx="228543" cy="228543"/>
          </a:xfrm>
          <a:prstGeom prst="rect">
            <a:avLst/>
          </a:prstGeom>
          <a:noFill/>
          <a:ln>
            <a:noFill/>
          </a:ln>
        </p:spPr>
      </p:pic>
      <p:sp>
        <p:nvSpPr>
          <p:cNvPr id="451" name="Google Shape;451;p47"/>
          <p:cNvSpPr/>
          <p:nvPr/>
        </p:nvSpPr>
        <p:spPr>
          <a:xfrm>
            <a:off x="5427893" y="2669532"/>
            <a:ext cx="3181745" cy="19199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Test and Iterate</a:t>
            </a:r>
            <a:endParaRPr b="0" i="0" sz="1400" u="none" cap="none" strike="noStrike">
              <a:solidFill>
                <a:schemeClr val="dk1"/>
              </a:solidFill>
              <a:latin typeface="Arial"/>
              <a:ea typeface="Arial"/>
              <a:cs typeface="Arial"/>
              <a:sym typeface="Arial"/>
            </a:endParaRPr>
          </a:p>
        </p:txBody>
      </p:sp>
      <p:sp>
        <p:nvSpPr>
          <p:cNvPr id="452" name="Google Shape;452;p47"/>
          <p:cNvSpPr/>
          <p:nvPr/>
        </p:nvSpPr>
        <p:spPr>
          <a:xfrm>
            <a:off x="5427893" y="2916377"/>
            <a:ext cx="3181745" cy="63987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Experiment with different prompt formulations, evaluate the results, and refine your approach to continuously improve the effectiveness of your prompts.</a:t>
            </a:r>
            <a:endParaRPr b="0" i="0" sz="1400" u="none" cap="none" strike="noStrike">
              <a:solidFill>
                <a:schemeClr val="dk1"/>
              </a:solidFill>
              <a:latin typeface="Arial"/>
              <a:ea typeface="Arial"/>
              <a:cs typeface="Arial"/>
              <a:sym typeface="Arial"/>
            </a:endParaRPr>
          </a:p>
        </p:txBody>
      </p:sp>
      <p:sp>
        <p:nvSpPr>
          <p:cNvPr id="453" name="Google Shape;453;p47"/>
          <p:cNvSpPr/>
          <p:nvPr/>
        </p:nvSpPr>
        <p:spPr>
          <a:xfrm>
            <a:off x="0" y="3970932"/>
            <a:ext cx="9141714" cy="1171282"/>
          </a:xfrm>
          <a:prstGeom prst="rect">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4" name="Google Shape;454;p47"/>
          <p:cNvSpPr/>
          <p:nvPr/>
        </p:nvSpPr>
        <p:spPr>
          <a:xfrm>
            <a:off x="1137715" y="4196630"/>
            <a:ext cx="6866285" cy="719776"/>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1B2F35"/>
              </a:buClr>
              <a:buSzPts val="1400"/>
              <a:buFont typeface="Montserrat"/>
              <a:buNone/>
            </a:pPr>
            <a:r>
              <a:rPr b="0" i="0" lang="en" sz="1400" u="none" cap="none" strike="noStrike">
                <a:solidFill>
                  <a:srgbClr val="1B2F35"/>
                </a:solidFill>
                <a:latin typeface="Montserrat"/>
                <a:ea typeface="Montserrat"/>
                <a:cs typeface="Montserrat"/>
                <a:sym typeface="Montserrat"/>
              </a:rPr>
              <a:t>By combining various prompt elements, specifying details, incorporating creativity, and iterating on your approach, you can craft effective text-to-video prompts that unlock the full potential of generative AI technologies.</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459" name="Shape 459"/>
        <p:cNvGrpSpPr/>
        <p:nvPr/>
      </p:nvGrpSpPr>
      <p:grpSpPr>
        <a:xfrm>
          <a:off x="0" y="0"/>
          <a:ext cx="0" cy="0"/>
          <a:chOff x="0" y="0"/>
          <a:chExt cx="0" cy="0"/>
        </a:xfrm>
      </p:grpSpPr>
      <p:sp>
        <p:nvSpPr>
          <p:cNvPr id="460" name="Google Shape;460;p48"/>
          <p:cNvSpPr/>
          <p:nvPr/>
        </p:nvSpPr>
        <p:spPr>
          <a:xfrm>
            <a:off x="5834985" y="357098"/>
            <a:ext cx="2949632" cy="4428018"/>
          </a:xfrm>
          <a:prstGeom prst="rect">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text-to-video prompting" id="461" name="Google Shape;461;p48"/>
          <p:cNvPicPr preferRelativeResize="0"/>
          <p:nvPr/>
        </p:nvPicPr>
        <p:blipFill rotWithShape="1">
          <a:blip r:embed="rId3">
            <a:alphaModFix/>
          </a:blip>
          <a:srcRect b="0" l="31022" r="31022" t="0"/>
          <a:stretch/>
        </p:blipFill>
        <p:spPr>
          <a:xfrm>
            <a:off x="5834985" y="357098"/>
            <a:ext cx="2949632" cy="4428018"/>
          </a:xfrm>
          <a:prstGeom prst="rect">
            <a:avLst/>
          </a:prstGeom>
          <a:noFill/>
          <a:ln>
            <a:noFill/>
          </a:ln>
        </p:spPr>
      </p:pic>
      <p:sp>
        <p:nvSpPr>
          <p:cNvPr id="462" name="Google Shape;462;p48"/>
          <p:cNvSpPr/>
          <p:nvPr/>
        </p:nvSpPr>
        <p:spPr>
          <a:xfrm>
            <a:off x="417454" y="1036010"/>
            <a:ext cx="5000100" cy="845400"/>
          </a:xfrm>
          <a:prstGeom prst="rect">
            <a:avLst/>
          </a:prstGeom>
          <a:noFill/>
          <a:ln>
            <a:noFill/>
          </a:ln>
        </p:spPr>
        <p:txBody>
          <a:bodyPr anchorCtr="0" anchor="ctr"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400" u="none" cap="none" strike="noStrike">
                <a:solidFill>
                  <a:srgbClr val="1B2F35"/>
                </a:solidFill>
                <a:latin typeface="Trocchi"/>
                <a:ea typeface="Trocchi"/>
                <a:cs typeface="Trocchi"/>
                <a:sym typeface="Trocchi"/>
              </a:rPr>
              <a:t>Conclusion: Unleash Your Cinematic Potential</a:t>
            </a:r>
            <a:endParaRPr b="0" i="0" sz="1000" u="none" cap="none" strike="noStrike">
              <a:solidFill>
                <a:schemeClr val="dk1"/>
              </a:solidFill>
              <a:latin typeface="Arial"/>
              <a:ea typeface="Arial"/>
              <a:cs typeface="Arial"/>
              <a:sym typeface="Arial"/>
            </a:endParaRPr>
          </a:p>
        </p:txBody>
      </p:sp>
      <p:sp>
        <p:nvSpPr>
          <p:cNvPr id="463" name="Google Shape;463;p48"/>
          <p:cNvSpPr/>
          <p:nvPr/>
        </p:nvSpPr>
        <p:spPr>
          <a:xfrm>
            <a:off x="156052" y="2345968"/>
            <a:ext cx="5522881" cy="1343972"/>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1C2F35"/>
              </a:buClr>
              <a:buSzPts val="1100"/>
              <a:buFont typeface="Montserrat"/>
              <a:buNone/>
            </a:pPr>
            <a:r>
              <a:rPr b="0" i="0" lang="en" sz="1100" u="none" cap="none" strike="noStrike">
                <a:solidFill>
                  <a:srgbClr val="1C2F35"/>
                </a:solidFill>
                <a:latin typeface="Montserrat"/>
                <a:ea typeface="Montserrat"/>
                <a:cs typeface="Montserrat"/>
                <a:sym typeface="Montserrat"/>
              </a:rPr>
              <a:t>Mastering text-to-video prompting unlocks a world of creative potential, empowering you to transform your ideas into captivating, cinematic realities. By harnessing the power of AI-driven video generation, you can unleash your cinematic vision, crafting visuals that captivate and inspire your audience. This concluding segment encourages you to embrace the boundless possibilities of this transformative technology and explore the full extent of your creative abilities.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96" name="Shape 96"/>
        <p:cNvGrpSpPr/>
        <p:nvPr/>
      </p:nvGrpSpPr>
      <p:grpSpPr>
        <a:xfrm>
          <a:off x="0" y="0"/>
          <a:ext cx="0" cy="0"/>
          <a:chOff x="0" y="0"/>
          <a:chExt cx="0" cy="0"/>
        </a:xfrm>
      </p:grpSpPr>
      <p:sp>
        <p:nvSpPr>
          <p:cNvPr id="97" name="Google Shape;97;p18"/>
          <p:cNvSpPr/>
          <p:nvPr/>
        </p:nvSpPr>
        <p:spPr>
          <a:xfrm>
            <a:off x="0" y="281438"/>
            <a:ext cx="9141714" cy="422771"/>
          </a:xfrm>
          <a:prstGeom prst="rect">
            <a:avLst/>
          </a:prstGeom>
          <a:noFill/>
          <a:ln>
            <a:noFill/>
          </a:ln>
        </p:spPr>
        <p:txBody>
          <a:bodyPr anchorCtr="0" anchor="t"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800" u="none" cap="none" strike="noStrike">
                <a:solidFill>
                  <a:srgbClr val="1B2F35"/>
                </a:solidFill>
                <a:latin typeface="Trocchi"/>
                <a:ea typeface="Trocchi"/>
                <a:cs typeface="Trocchi"/>
                <a:sym typeface="Trocchi"/>
              </a:rPr>
              <a:t>What Are AI Video Generators?</a:t>
            </a:r>
            <a:endParaRPr b="0" i="0" sz="1400" u="none" cap="none" strike="noStrike">
              <a:solidFill>
                <a:schemeClr val="dk1"/>
              </a:solidFill>
              <a:latin typeface="Arial"/>
              <a:ea typeface="Arial"/>
              <a:cs typeface="Arial"/>
              <a:sym typeface="Arial"/>
            </a:endParaRPr>
          </a:p>
        </p:txBody>
      </p:sp>
      <p:sp>
        <p:nvSpPr>
          <p:cNvPr id="98" name="Google Shape;98;p18"/>
          <p:cNvSpPr/>
          <p:nvPr/>
        </p:nvSpPr>
        <p:spPr>
          <a:xfrm>
            <a:off x="740979" y="1335547"/>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99" name="Google Shape;99;p18"/>
          <p:cNvPicPr preferRelativeResize="0"/>
          <p:nvPr/>
        </p:nvPicPr>
        <p:blipFill rotWithShape="1">
          <a:blip r:embed="rId3">
            <a:alphaModFix/>
          </a:blip>
          <a:srcRect b="0" l="0" r="0" t="0"/>
          <a:stretch/>
        </p:blipFill>
        <p:spPr>
          <a:xfrm>
            <a:off x="1012988" y="1601279"/>
            <a:ext cx="528506" cy="542789"/>
          </a:xfrm>
          <a:prstGeom prst="rect">
            <a:avLst/>
          </a:prstGeom>
          <a:noFill/>
          <a:ln>
            <a:noFill/>
          </a:ln>
        </p:spPr>
      </p:pic>
      <p:sp>
        <p:nvSpPr>
          <p:cNvPr id="100" name="Google Shape;100;p18"/>
          <p:cNvSpPr/>
          <p:nvPr/>
        </p:nvSpPr>
        <p:spPr>
          <a:xfrm>
            <a:off x="341743" y="2465987"/>
            <a:ext cx="1869767"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User Inputs</a:t>
            </a:r>
            <a:endParaRPr b="0" i="0" sz="1400" u="none" cap="none" strike="noStrike">
              <a:solidFill>
                <a:schemeClr val="dk1"/>
              </a:solidFill>
              <a:latin typeface="Arial"/>
              <a:ea typeface="Arial"/>
              <a:cs typeface="Arial"/>
              <a:sym typeface="Arial"/>
            </a:endParaRPr>
          </a:p>
        </p:txBody>
      </p:sp>
      <p:sp>
        <p:nvSpPr>
          <p:cNvPr id="101" name="Google Shape;101;p18"/>
          <p:cNvSpPr/>
          <p:nvPr/>
        </p:nvSpPr>
        <p:spPr>
          <a:xfrm>
            <a:off x="341743" y="2712830"/>
            <a:ext cx="1869767" cy="639875"/>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AI video generators take in user-provided text, images, or other media as input to generate a video.</a:t>
            </a:r>
            <a:endParaRPr b="0" i="0" sz="1400" u="none" cap="none" strike="noStrike">
              <a:solidFill>
                <a:schemeClr val="dk1"/>
              </a:solidFill>
              <a:latin typeface="Arial"/>
              <a:ea typeface="Arial"/>
              <a:cs typeface="Arial"/>
              <a:sym typeface="Arial"/>
            </a:endParaRPr>
          </a:p>
        </p:txBody>
      </p:sp>
      <p:sp>
        <p:nvSpPr>
          <p:cNvPr id="102" name="Google Shape;102;p18"/>
          <p:cNvSpPr/>
          <p:nvPr/>
        </p:nvSpPr>
        <p:spPr>
          <a:xfrm>
            <a:off x="2937133" y="1335547"/>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3" name="Google Shape;103;p18"/>
          <p:cNvPicPr preferRelativeResize="0"/>
          <p:nvPr/>
        </p:nvPicPr>
        <p:blipFill rotWithShape="1">
          <a:blip r:embed="rId4">
            <a:alphaModFix/>
          </a:blip>
          <a:srcRect b="0" l="0" r="0" t="0"/>
          <a:stretch/>
        </p:blipFill>
        <p:spPr>
          <a:xfrm>
            <a:off x="3309579" y="1620106"/>
            <a:ext cx="335672" cy="514222"/>
          </a:xfrm>
          <a:prstGeom prst="rect">
            <a:avLst/>
          </a:prstGeom>
          <a:noFill/>
          <a:ln>
            <a:noFill/>
          </a:ln>
        </p:spPr>
      </p:pic>
      <p:sp>
        <p:nvSpPr>
          <p:cNvPr id="104" name="Google Shape;104;p18"/>
          <p:cNvSpPr/>
          <p:nvPr/>
        </p:nvSpPr>
        <p:spPr>
          <a:xfrm>
            <a:off x="2490760" y="2465987"/>
            <a:ext cx="1964040"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Artificial Intelligence</a:t>
            </a:r>
            <a:endParaRPr b="0" i="0" sz="1400" u="none" cap="none" strike="noStrike">
              <a:solidFill>
                <a:schemeClr val="dk1"/>
              </a:solidFill>
              <a:latin typeface="Arial"/>
              <a:ea typeface="Arial"/>
              <a:cs typeface="Arial"/>
              <a:sym typeface="Arial"/>
            </a:endParaRPr>
          </a:p>
        </p:txBody>
      </p:sp>
      <p:sp>
        <p:nvSpPr>
          <p:cNvPr id="105" name="Google Shape;105;p18"/>
          <p:cNvSpPr/>
          <p:nvPr/>
        </p:nvSpPr>
        <p:spPr>
          <a:xfrm>
            <a:off x="2490760" y="2712830"/>
            <a:ext cx="1964040" cy="799844"/>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These platforms use advanced machine learning algorithms and neural networks to analyze the input and automatically create a cohesive video.</a:t>
            </a:r>
            <a:endParaRPr b="0" i="0" sz="1400" u="none" cap="none" strike="noStrike">
              <a:solidFill>
                <a:schemeClr val="dk1"/>
              </a:solidFill>
              <a:latin typeface="Arial"/>
              <a:ea typeface="Arial"/>
              <a:cs typeface="Arial"/>
              <a:sym typeface="Arial"/>
            </a:endParaRPr>
          </a:p>
        </p:txBody>
      </p:sp>
      <p:sp>
        <p:nvSpPr>
          <p:cNvPr id="106" name="Google Shape;106;p18"/>
          <p:cNvSpPr/>
          <p:nvPr/>
        </p:nvSpPr>
        <p:spPr>
          <a:xfrm>
            <a:off x="5133287" y="1335547"/>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7" name="Google Shape;107;p18"/>
          <p:cNvPicPr preferRelativeResize="0"/>
          <p:nvPr/>
        </p:nvPicPr>
        <p:blipFill rotWithShape="1">
          <a:blip r:embed="rId5">
            <a:alphaModFix/>
          </a:blip>
          <a:srcRect b="0" l="0" r="0" t="0"/>
          <a:stretch/>
        </p:blipFill>
        <p:spPr>
          <a:xfrm>
            <a:off x="5444500" y="1655920"/>
            <a:ext cx="449944" cy="449944"/>
          </a:xfrm>
          <a:prstGeom prst="rect">
            <a:avLst/>
          </a:prstGeom>
          <a:noFill/>
          <a:ln>
            <a:noFill/>
          </a:ln>
        </p:spPr>
      </p:pic>
      <p:sp>
        <p:nvSpPr>
          <p:cNvPr id="108" name="Google Shape;108;p18"/>
          <p:cNvSpPr/>
          <p:nvPr/>
        </p:nvSpPr>
        <p:spPr>
          <a:xfrm>
            <a:off x="4671202" y="2465987"/>
            <a:ext cx="1995465"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Automated Video Creation</a:t>
            </a:r>
            <a:endParaRPr b="0" i="0" sz="1400" u="none" cap="none" strike="noStrike">
              <a:solidFill>
                <a:schemeClr val="dk1"/>
              </a:solidFill>
              <a:latin typeface="Arial"/>
              <a:ea typeface="Arial"/>
              <a:cs typeface="Arial"/>
              <a:sym typeface="Arial"/>
            </a:endParaRPr>
          </a:p>
        </p:txBody>
      </p:sp>
      <p:sp>
        <p:nvSpPr>
          <p:cNvPr id="109" name="Google Shape;109;p18"/>
          <p:cNvSpPr/>
          <p:nvPr/>
        </p:nvSpPr>
        <p:spPr>
          <a:xfrm>
            <a:off x="4671202" y="2712830"/>
            <a:ext cx="1995465" cy="799844"/>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AI video generators can quickly and efficiently produce videos without the need for manual video editing or production skills.</a:t>
            </a:r>
            <a:endParaRPr b="0" i="0" sz="1400" u="none" cap="none" strike="noStrike">
              <a:solidFill>
                <a:schemeClr val="dk1"/>
              </a:solidFill>
              <a:latin typeface="Arial"/>
              <a:ea typeface="Arial"/>
              <a:cs typeface="Arial"/>
              <a:sym typeface="Arial"/>
            </a:endParaRPr>
          </a:p>
        </p:txBody>
      </p:sp>
      <p:sp>
        <p:nvSpPr>
          <p:cNvPr id="110" name="Google Shape;110;p18"/>
          <p:cNvSpPr/>
          <p:nvPr/>
        </p:nvSpPr>
        <p:spPr>
          <a:xfrm>
            <a:off x="7329440" y="1335547"/>
            <a:ext cx="1071295" cy="1071295"/>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11" name="Google Shape;111;p18"/>
          <p:cNvPicPr preferRelativeResize="0"/>
          <p:nvPr/>
        </p:nvPicPr>
        <p:blipFill rotWithShape="1">
          <a:blip r:embed="rId6">
            <a:alphaModFix/>
          </a:blip>
          <a:srcRect b="0" l="0" r="0" t="0"/>
          <a:stretch/>
        </p:blipFill>
        <p:spPr>
          <a:xfrm>
            <a:off x="7632833" y="1676604"/>
            <a:ext cx="471370" cy="435660"/>
          </a:xfrm>
          <a:prstGeom prst="rect">
            <a:avLst/>
          </a:prstGeom>
          <a:noFill/>
          <a:ln>
            <a:noFill/>
          </a:ln>
        </p:spPr>
      </p:pic>
      <p:sp>
        <p:nvSpPr>
          <p:cNvPr id="112" name="Google Shape;112;p18"/>
          <p:cNvSpPr/>
          <p:nvPr/>
        </p:nvSpPr>
        <p:spPr>
          <a:xfrm>
            <a:off x="6886996" y="2465987"/>
            <a:ext cx="1956184"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Customizable Outputs</a:t>
            </a:r>
            <a:endParaRPr b="0" i="0" sz="1400" u="none" cap="none" strike="noStrike">
              <a:solidFill>
                <a:schemeClr val="dk1"/>
              </a:solidFill>
              <a:latin typeface="Arial"/>
              <a:ea typeface="Arial"/>
              <a:cs typeface="Arial"/>
              <a:sym typeface="Arial"/>
            </a:endParaRPr>
          </a:p>
        </p:txBody>
      </p:sp>
      <p:sp>
        <p:nvSpPr>
          <p:cNvPr id="113" name="Google Shape;113;p18"/>
          <p:cNvSpPr/>
          <p:nvPr/>
        </p:nvSpPr>
        <p:spPr>
          <a:xfrm>
            <a:off x="6886996" y="2712830"/>
            <a:ext cx="1956184" cy="799844"/>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Users can often customize the generated videos by specifying parameters like style, length, and content to match their specific needs.</a:t>
            </a:r>
            <a:endParaRPr b="0" i="0" sz="1400" u="none" cap="none" strike="noStrike">
              <a:solidFill>
                <a:schemeClr val="dk1"/>
              </a:solidFill>
              <a:latin typeface="Arial"/>
              <a:ea typeface="Arial"/>
              <a:cs typeface="Arial"/>
              <a:sym typeface="Arial"/>
            </a:endParaRPr>
          </a:p>
        </p:txBody>
      </p:sp>
      <p:sp>
        <p:nvSpPr>
          <p:cNvPr id="114" name="Google Shape;114;p18"/>
          <p:cNvSpPr/>
          <p:nvPr/>
        </p:nvSpPr>
        <p:spPr>
          <a:xfrm>
            <a:off x="0" y="3970932"/>
            <a:ext cx="9141714" cy="1171282"/>
          </a:xfrm>
          <a:prstGeom prst="rect">
            <a:avLst/>
          </a:prstGeom>
          <a:solidFill>
            <a:srgbClr val="F87C5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5" name="Google Shape;115;p18"/>
          <p:cNvSpPr/>
          <p:nvPr/>
        </p:nvSpPr>
        <p:spPr>
          <a:xfrm>
            <a:off x="1247701" y="4196630"/>
            <a:ext cx="6646312" cy="719776"/>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1B2F35"/>
              </a:buClr>
              <a:buSzPts val="1400"/>
              <a:buFont typeface="Montserrat"/>
              <a:buNone/>
            </a:pPr>
            <a:r>
              <a:rPr b="0" i="0" lang="en" sz="1400" u="none" cap="none" strike="noStrike">
                <a:solidFill>
                  <a:srgbClr val="1B2F35"/>
                </a:solidFill>
                <a:latin typeface="Montserrat"/>
                <a:ea typeface="Montserrat"/>
                <a:cs typeface="Montserrat"/>
                <a:sym typeface="Montserrat"/>
              </a:rPr>
              <a:t>AI video generators streamline the video creation process by leveraging artificial intelligence to automatically generate videos from user inputs, providing a convenient and efficient solution for content creation.</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20" name="Shape 120"/>
        <p:cNvGrpSpPr/>
        <p:nvPr/>
      </p:nvGrpSpPr>
      <p:grpSpPr>
        <a:xfrm>
          <a:off x="0" y="0"/>
          <a:ext cx="0" cy="0"/>
          <a:chOff x="0" y="0"/>
          <a:chExt cx="0" cy="0"/>
        </a:xfrm>
      </p:grpSpPr>
      <p:sp>
        <p:nvSpPr>
          <p:cNvPr id="121" name="Google Shape;121;p19"/>
          <p:cNvSpPr/>
          <p:nvPr/>
        </p:nvSpPr>
        <p:spPr>
          <a:xfrm>
            <a:off x="0" y="281438"/>
            <a:ext cx="9141714" cy="422771"/>
          </a:xfrm>
          <a:prstGeom prst="rect">
            <a:avLst/>
          </a:prstGeom>
          <a:noFill/>
          <a:ln>
            <a:noFill/>
          </a:ln>
        </p:spPr>
        <p:txBody>
          <a:bodyPr anchorCtr="0" anchor="t"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800" u="none" cap="none" strike="noStrike">
                <a:solidFill>
                  <a:srgbClr val="1B2F35"/>
                </a:solidFill>
                <a:latin typeface="Trocchi"/>
                <a:ea typeface="Trocchi"/>
                <a:cs typeface="Trocchi"/>
                <a:sym typeface="Trocchi"/>
              </a:rPr>
              <a:t>How AI Video Generators Work</a:t>
            </a:r>
            <a:endParaRPr b="0" i="0" sz="1400" u="none" cap="none" strike="noStrike">
              <a:solidFill>
                <a:schemeClr val="dk1"/>
              </a:solidFill>
              <a:latin typeface="Arial"/>
              <a:ea typeface="Arial"/>
              <a:cs typeface="Arial"/>
              <a:sym typeface="Arial"/>
            </a:endParaRPr>
          </a:p>
        </p:txBody>
      </p:sp>
      <p:pic>
        <p:nvPicPr>
          <p:cNvPr id="122" name="Google Shape;122;p19"/>
          <p:cNvPicPr preferRelativeResize="0"/>
          <p:nvPr/>
        </p:nvPicPr>
        <p:blipFill rotWithShape="1">
          <a:blip r:embed="rId3">
            <a:alphaModFix/>
          </a:blip>
          <a:srcRect b="0" l="0" r="0" t="0"/>
          <a:stretch/>
        </p:blipFill>
        <p:spPr>
          <a:xfrm>
            <a:off x="357098" y="1757984"/>
            <a:ext cx="2214009" cy="892745"/>
          </a:xfrm>
          <a:prstGeom prst="rect">
            <a:avLst/>
          </a:prstGeom>
          <a:noFill/>
          <a:ln>
            <a:noFill/>
          </a:ln>
        </p:spPr>
      </p:pic>
      <p:sp>
        <p:nvSpPr>
          <p:cNvPr id="123" name="Google Shape;123;p19"/>
          <p:cNvSpPr/>
          <p:nvPr/>
        </p:nvSpPr>
        <p:spPr>
          <a:xfrm>
            <a:off x="414234" y="2106389"/>
            <a:ext cx="1885478"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Input Scripts and Ideas</a:t>
            </a:r>
            <a:endParaRPr b="0" i="0" sz="1400" u="none" cap="none" strike="noStrike">
              <a:solidFill>
                <a:schemeClr val="dk1"/>
              </a:solidFill>
              <a:latin typeface="Arial"/>
              <a:ea typeface="Arial"/>
              <a:cs typeface="Arial"/>
              <a:sym typeface="Arial"/>
            </a:endParaRPr>
          </a:p>
        </p:txBody>
      </p:sp>
      <p:sp>
        <p:nvSpPr>
          <p:cNvPr id="124" name="Google Shape;124;p19"/>
          <p:cNvSpPr/>
          <p:nvPr/>
        </p:nvSpPr>
        <p:spPr>
          <a:xfrm>
            <a:off x="571358" y="2753629"/>
            <a:ext cx="1885478" cy="1119781"/>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The process begins with providing AI systems with scripts, storylines, or ideas for the video content. This can involve inputting text, dialogue, or a detailed outline of the desired video.</a:t>
            </a:r>
            <a:endParaRPr b="0" i="0" sz="1400" u="none" cap="none" strike="noStrike">
              <a:solidFill>
                <a:schemeClr val="dk1"/>
              </a:solidFill>
              <a:latin typeface="Arial"/>
              <a:ea typeface="Arial"/>
              <a:cs typeface="Arial"/>
              <a:sym typeface="Arial"/>
            </a:endParaRPr>
          </a:p>
        </p:txBody>
      </p:sp>
      <p:pic>
        <p:nvPicPr>
          <p:cNvPr id="125" name="Google Shape;125;p19"/>
          <p:cNvPicPr preferRelativeResize="0"/>
          <p:nvPr/>
        </p:nvPicPr>
        <p:blipFill rotWithShape="1">
          <a:blip r:embed="rId4">
            <a:alphaModFix/>
          </a:blip>
          <a:srcRect b="0" l="0" r="0" t="0"/>
          <a:stretch/>
        </p:blipFill>
        <p:spPr>
          <a:xfrm>
            <a:off x="2428270" y="1757984"/>
            <a:ext cx="2214009" cy="892745"/>
          </a:xfrm>
          <a:prstGeom prst="rect">
            <a:avLst/>
          </a:prstGeom>
          <a:noFill/>
          <a:ln>
            <a:noFill/>
          </a:ln>
        </p:spPr>
      </p:pic>
      <p:sp>
        <p:nvSpPr>
          <p:cNvPr id="126" name="Google Shape;126;p19"/>
          <p:cNvSpPr/>
          <p:nvPr/>
        </p:nvSpPr>
        <p:spPr>
          <a:xfrm>
            <a:off x="2710375" y="2106389"/>
            <a:ext cx="1649794" cy="191996"/>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Visual Asset Selection</a:t>
            </a:r>
            <a:endParaRPr b="0" i="0" sz="1400" u="none" cap="none" strike="noStrike">
              <a:solidFill>
                <a:schemeClr val="dk1"/>
              </a:solidFill>
              <a:latin typeface="Arial"/>
              <a:ea typeface="Arial"/>
              <a:cs typeface="Arial"/>
              <a:sym typeface="Arial"/>
            </a:endParaRPr>
          </a:p>
        </p:txBody>
      </p:sp>
      <p:sp>
        <p:nvSpPr>
          <p:cNvPr id="127" name="Google Shape;127;p19"/>
          <p:cNvSpPr/>
          <p:nvPr/>
        </p:nvSpPr>
        <p:spPr>
          <a:xfrm>
            <a:off x="2642527" y="2753629"/>
            <a:ext cx="1885478" cy="1439719"/>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The AI will then select appropriate visual assets, such as 3D models, animations, and backgrounds, to bring the scripts and ideas to life. This step often involves the use of large databases of pre-created visual elements.</a:t>
            </a:r>
            <a:endParaRPr b="0" i="0" sz="1400" u="none" cap="none" strike="noStrike">
              <a:solidFill>
                <a:schemeClr val="dk1"/>
              </a:solidFill>
              <a:latin typeface="Arial"/>
              <a:ea typeface="Arial"/>
              <a:cs typeface="Arial"/>
              <a:sym typeface="Arial"/>
            </a:endParaRPr>
          </a:p>
        </p:txBody>
      </p:sp>
      <p:pic>
        <p:nvPicPr>
          <p:cNvPr id="128" name="Google Shape;128;p19"/>
          <p:cNvPicPr preferRelativeResize="0"/>
          <p:nvPr/>
        </p:nvPicPr>
        <p:blipFill rotWithShape="1">
          <a:blip r:embed="rId4">
            <a:alphaModFix/>
          </a:blip>
          <a:srcRect b="0" l="0" r="0" t="0"/>
          <a:stretch/>
        </p:blipFill>
        <p:spPr>
          <a:xfrm>
            <a:off x="4499436" y="1757984"/>
            <a:ext cx="2214009" cy="892745"/>
          </a:xfrm>
          <a:prstGeom prst="rect">
            <a:avLst/>
          </a:prstGeom>
          <a:noFill/>
          <a:ln>
            <a:noFill/>
          </a:ln>
        </p:spPr>
      </p:pic>
      <p:sp>
        <p:nvSpPr>
          <p:cNvPr id="129" name="Google Shape;129;p19"/>
          <p:cNvSpPr/>
          <p:nvPr/>
        </p:nvSpPr>
        <p:spPr>
          <a:xfrm>
            <a:off x="4781545" y="2009972"/>
            <a:ext cx="1649794" cy="383992"/>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Audio and Sound Integration</a:t>
            </a:r>
            <a:endParaRPr b="0" i="0" sz="1400" u="none" cap="none" strike="noStrike">
              <a:solidFill>
                <a:schemeClr val="dk1"/>
              </a:solidFill>
              <a:latin typeface="Arial"/>
              <a:ea typeface="Arial"/>
              <a:cs typeface="Arial"/>
              <a:sym typeface="Arial"/>
            </a:endParaRPr>
          </a:p>
        </p:txBody>
      </p:sp>
      <p:sp>
        <p:nvSpPr>
          <p:cNvPr id="130" name="Google Shape;130;p19"/>
          <p:cNvSpPr/>
          <p:nvPr/>
        </p:nvSpPr>
        <p:spPr>
          <a:xfrm>
            <a:off x="4713696" y="2753629"/>
            <a:ext cx="1885478" cy="1279751"/>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To create a fully immersive experience, the AI will incorporate audio elements, including background music, sound effects, and voice-over narration, to complement the visual components of the video.</a:t>
            </a:r>
            <a:endParaRPr b="0" i="0" sz="1400" u="none" cap="none" strike="noStrike">
              <a:solidFill>
                <a:schemeClr val="dk1"/>
              </a:solidFill>
              <a:latin typeface="Arial"/>
              <a:ea typeface="Arial"/>
              <a:cs typeface="Arial"/>
              <a:sym typeface="Arial"/>
            </a:endParaRPr>
          </a:p>
        </p:txBody>
      </p:sp>
      <p:pic>
        <p:nvPicPr>
          <p:cNvPr id="131" name="Google Shape;131;p19"/>
          <p:cNvPicPr preferRelativeResize="0"/>
          <p:nvPr/>
        </p:nvPicPr>
        <p:blipFill rotWithShape="1">
          <a:blip r:embed="rId5">
            <a:alphaModFix/>
          </a:blip>
          <a:srcRect b="0" l="0" r="0" t="0"/>
          <a:stretch/>
        </p:blipFill>
        <p:spPr>
          <a:xfrm>
            <a:off x="6570608" y="1757984"/>
            <a:ext cx="2214009" cy="892745"/>
          </a:xfrm>
          <a:prstGeom prst="rect">
            <a:avLst/>
          </a:prstGeom>
          <a:noFill/>
          <a:ln>
            <a:noFill/>
          </a:ln>
        </p:spPr>
      </p:pic>
      <p:sp>
        <p:nvSpPr>
          <p:cNvPr id="132" name="Google Shape;132;p19"/>
          <p:cNvSpPr/>
          <p:nvPr/>
        </p:nvSpPr>
        <p:spPr>
          <a:xfrm>
            <a:off x="6852715" y="2009972"/>
            <a:ext cx="1649794" cy="383992"/>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AI-Powered Video Assembly</a:t>
            </a:r>
            <a:endParaRPr b="0" i="0" sz="1400" u="none" cap="none" strike="noStrike">
              <a:solidFill>
                <a:schemeClr val="dk1"/>
              </a:solidFill>
              <a:latin typeface="Arial"/>
              <a:ea typeface="Arial"/>
              <a:cs typeface="Arial"/>
              <a:sym typeface="Arial"/>
            </a:endParaRPr>
          </a:p>
        </p:txBody>
      </p:sp>
      <p:sp>
        <p:nvSpPr>
          <p:cNvPr id="133" name="Google Shape;133;p19"/>
          <p:cNvSpPr/>
          <p:nvPr/>
        </p:nvSpPr>
        <p:spPr>
          <a:xfrm>
            <a:off x="6784866" y="2753629"/>
            <a:ext cx="1885478" cy="1599688"/>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The final step involves the AI system combining all the selected visual and audio elements into a cohesive, seamless video. This process often includes techniques like camera movements, scene transitions, and dynamic editing to ensure a polished, professional-looking result.</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2F36"/>
        </a:solidFill>
      </p:bgPr>
    </p:bg>
    <p:spTree>
      <p:nvGrpSpPr>
        <p:cNvPr id="138" name="Shape 138"/>
        <p:cNvGrpSpPr/>
        <p:nvPr/>
      </p:nvGrpSpPr>
      <p:grpSpPr>
        <a:xfrm>
          <a:off x="0" y="0"/>
          <a:ext cx="0" cy="0"/>
          <a:chOff x="0" y="0"/>
          <a:chExt cx="0" cy="0"/>
        </a:xfrm>
      </p:grpSpPr>
      <p:sp>
        <p:nvSpPr>
          <p:cNvPr id="139" name="Google Shape;139;p20"/>
          <p:cNvSpPr/>
          <p:nvPr/>
        </p:nvSpPr>
        <p:spPr>
          <a:xfrm>
            <a:off x="357098" y="357098"/>
            <a:ext cx="3033906" cy="4428018"/>
          </a:xfrm>
          <a:prstGeom prst="rect">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IayKLkmz6g0" id="140" name="Google Shape;140;p20"/>
          <p:cNvPicPr preferRelativeResize="0"/>
          <p:nvPr/>
        </p:nvPicPr>
        <p:blipFill rotWithShape="1">
          <a:blip r:embed="rId3">
            <a:alphaModFix/>
          </a:blip>
          <a:srcRect b="0" l="27159" r="27159" t="0"/>
          <a:stretch/>
        </p:blipFill>
        <p:spPr>
          <a:xfrm>
            <a:off x="357098" y="357098"/>
            <a:ext cx="3033906" cy="4428018"/>
          </a:xfrm>
          <a:prstGeom prst="rect">
            <a:avLst/>
          </a:prstGeom>
          <a:noFill/>
          <a:ln>
            <a:noFill/>
          </a:ln>
        </p:spPr>
      </p:pic>
      <p:sp>
        <p:nvSpPr>
          <p:cNvPr id="141" name="Google Shape;141;p20"/>
          <p:cNvSpPr/>
          <p:nvPr/>
        </p:nvSpPr>
        <p:spPr>
          <a:xfrm>
            <a:off x="4409421" y="827626"/>
            <a:ext cx="3714000" cy="845400"/>
          </a:xfrm>
          <a:prstGeom prst="rect">
            <a:avLst/>
          </a:prstGeom>
          <a:noFill/>
          <a:ln>
            <a:noFill/>
          </a:ln>
        </p:spPr>
        <p:txBody>
          <a:bodyPr anchorCtr="0" anchor="ctr" bIns="0" lIns="0" spcFirstLastPara="1" rIns="0" wrap="square" tIns="0">
            <a:noAutofit/>
          </a:bodyPr>
          <a:lstStyle/>
          <a:p>
            <a:pPr indent="0" lvl="0" marL="0" marR="0" rtl="0" algn="ctr">
              <a:lnSpc>
                <a:spcPct val="118400"/>
              </a:lnSpc>
              <a:spcBef>
                <a:spcPts val="0"/>
              </a:spcBef>
              <a:spcAft>
                <a:spcPts val="0"/>
              </a:spcAft>
              <a:buClr>
                <a:srgbClr val="FDFDFD"/>
              </a:buClr>
              <a:buSzPts val="2800"/>
              <a:buFont typeface="Trocchi"/>
              <a:buNone/>
            </a:pPr>
            <a:r>
              <a:rPr b="0" i="0" lang="en" sz="2500" u="none" cap="none" strike="noStrike">
                <a:solidFill>
                  <a:srgbClr val="FDFDFD"/>
                </a:solidFill>
                <a:latin typeface="Trocchi"/>
                <a:ea typeface="Trocchi"/>
                <a:cs typeface="Trocchi"/>
                <a:sym typeface="Trocchi"/>
              </a:rPr>
              <a:t>Text-to-Video: AI's Storytelling Magic</a:t>
            </a:r>
            <a:endParaRPr b="0" i="0" sz="1100" u="none" cap="none" strike="noStrike">
              <a:solidFill>
                <a:schemeClr val="dk1"/>
              </a:solidFill>
              <a:latin typeface="Arial"/>
              <a:ea typeface="Arial"/>
              <a:cs typeface="Arial"/>
              <a:sym typeface="Arial"/>
            </a:endParaRPr>
          </a:p>
        </p:txBody>
      </p:sp>
      <p:sp>
        <p:nvSpPr>
          <p:cNvPr id="142" name="Google Shape;142;p20"/>
          <p:cNvSpPr/>
          <p:nvPr/>
        </p:nvSpPr>
        <p:spPr>
          <a:xfrm>
            <a:off x="3536344" y="2442384"/>
            <a:ext cx="5460032" cy="1151977"/>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1100"/>
              <a:buFont typeface="Montserrat"/>
              <a:buNone/>
            </a:pPr>
            <a:r>
              <a:rPr b="0" i="0" lang="en" sz="1100" u="none" cap="none" strike="noStrike">
                <a:solidFill>
                  <a:srgbClr val="FFFFFF"/>
                </a:solidFill>
                <a:latin typeface="Montserrat"/>
                <a:ea typeface="Montserrat"/>
                <a:cs typeface="Montserrat"/>
                <a:sym typeface="Montserrat"/>
              </a:rPr>
              <a:t>Text-to-video technology is revolutionizing the way content is created and shared. By harnessing the power of machine learning and video diffusion models, this innovative approach can transform written descriptions into captivating visual sequences. This capability empowers content creators, educators, and marketers to bring their ideas to life in dynamic and engaging ways.</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47" name="Shape 147"/>
        <p:cNvGrpSpPr/>
        <p:nvPr/>
      </p:nvGrpSpPr>
      <p:grpSpPr>
        <a:xfrm>
          <a:off x="0" y="0"/>
          <a:ext cx="0" cy="0"/>
          <a:chOff x="0" y="0"/>
          <a:chExt cx="0" cy="0"/>
        </a:xfrm>
      </p:grpSpPr>
      <p:sp>
        <p:nvSpPr>
          <p:cNvPr id="148" name="Google Shape;148;p21"/>
          <p:cNvSpPr/>
          <p:nvPr/>
        </p:nvSpPr>
        <p:spPr>
          <a:xfrm>
            <a:off x="0" y="281438"/>
            <a:ext cx="9141714" cy="422771"/>
          </a:xfrm>
          <a:prstGeom prst="rect">
            <a:avLst/>
          </a:prstGeom>
          <a:noFill/>
          <a:ln>
            <a:noFill/>
          </a:ln>
        </p:spPr>
        <p:txBody>
          <a:bodyPr anchorCtr="0" anchor="t"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800" u="none" cap="none" strike="noStrike">
                <a:solidFill>
                  <a:srgbClr val="1B2F35"/>
                </a:solidFill>
                <a:latin typeface="Trocchi"/>
                <a:ea typeface="Trocchi"/>
                <a:cs typeface="Trocchi"/>
                <a:sym typeface="Trocchi"/>
              </a:rPr>
              <a:t>Challenges &amp; Ethical Considerations</a:t>
            </a:r>
            <a:endParaRPr b="0" i="0" sz="1400" u="none" cap="none" strike="noStrike">
              <a:solidFill>
                <a:schemeClr val="dk1"/>
              </a:solidFill>
              <a:latin typeface="Arial"/>
              <a:ea typeface="Arial"/>
              <a:cs typeface="Arial"/>
              <a:sym typeface="Arial"/>
            </a:endParaRPr>
          </a:p>
        </p:txBody>
      </p:sp>
      <p:sp>
        <p:nvSpPr>
          <p:cNvPr id="149" name="Google Shape;149;p21"/>
          <p:cNvSpPr/>
          <p:nvPr/>
        </p:nvSpPr>
        <p:spPr>
          <a:xfrm>
            <a:off x="357098" y="1571589"/>
            <a:ext cx="535647" cy="535647"/>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0" name="Google Shape;150;p21"/>
          <p:cNvPicPr preferRelativeResize="0"/>
          <p:nvPr/>
        </p:nvPicPr>
        <p:blipFill rotWithShape="1">
          <a:blip r:embed="rId3">
            <a:alphaModFix/>
          </a:blip>
          <a:srcRect b="0" l="0" r="0" t="0"/>
          <a:stretch/>
        </p:blipFill>
        <p:spPr>
          <a:xfrm>
            <a:off x="508808" y="1729541"/>
            <a:ext cx="235685" cy="221401"/>
          </a:xfrm>
          <a:prstGeom prst="rect">
            <a:avLst/>
          </a:prstGeom>
          <a:noFill/>
          <a:ln>
            <a:noFill/>
          </a:ln>
        </p:spPr>
      </p:pic>
      <p:sp>
        <p:nvSpPr>
          <p:cNvPr id="151" name="Google Shape;151;p21"/>
          <p:cNvSpPr/>
          <p:nvPr/>
        </p:nvSpPr>
        <p:spPr>
          <a:xfrm>
            <a:off x="1035585" y="1523604"/>
            <a:ext cx="2081882" cy="383992"/>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Computational Requirements</a:t>
            </a:r>
            <a:endParaRPr b="0" i="0" sz="1400" u="none" cap="none" strike="noStrike">
              <a:solidFill>
                <a:schemeClr val="dk1"/>
              </a:solidFill>
              <a:latin typeface="Arial"/>
              <a:ea typeface="Arial"/>
              <a:cs typeface="Arial"/>
              <a:sym typeface="Arial"/>
            </a:endParaRPr>
          </a:p>
        </p:txBody>
      </p:sp>
      <p:sp>
        <p:nvSpPr>
          <p:cNvPr id="152" name="Google Shape;152;p21"/>
          <p:cNvSpPr/>
          <p:nvPr/>
        </p:nvSpPr>
        <p:spPr>
          <a:xfrm>
            <a:off x="1035585" y="1962444"/>
            <a:ext cx="2081882" cy="1279751"/>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Developing and deploying AI video generators requires significant computational power, including high-performance GPUs, large memory capacity, and efficient algorithms to handle the complex processing involved.</a:t>
            </a:r>
            <a:endParaRPr b="0" i="0" sz="1400" u="none" cap="none" strike="noStrike">
              <a:solidFill>
                <a:schemeClr val="dk1"/>
              </a:solidFill>
              <a:latin typeface="Arial"/>
              <a:ea typeface="Arial"/>
              <a:cs typeface="Arial"/>
              <a:sym typeface="Arial"/>
            </a:endParaRPr>
          </a:p>
        </p:txBody>
      </p:sp>
      <p:sp>
        <p:nvSpPr>
          <p:cNvPr id="153" name="Google Shape;153;p21"/>
          <p:cNvSpPr/>
          <p:nvPr/>
        </p:nvSpPr>
        <p:spPr>
          <a:xfrm>
            <a:off x="3285304" y="1571589"/>
            <a:ext cx="535647" cy="535647"/>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4" name="Google Shape;154;p21"/>
          <p:cNvPicPr preferRelativeResize="0"/>
          <p:nvPr/>
        </p:nvPicPr>
        <p:blipFill rotWithShape="1">
          <a:blip r:embed="rId4">
            <a:alphaModFix/>
          </a:blip>
          <a:srcRect b="0" l="0" r="0" t="0"/>
          <a:stretch/>
        </p:blipFill>
        <p:spPr>
          <a:xfrm>
            <a:off x="3440138" y="1726404"/>
            <a:ext cx="228543" cy="228543"/>
          </a:xfrm>
          <a:prstGeom prst="rect">
            <a:avLst/>
          </a:prstGeom>
          <a:noFill/>
          <a:ln>
            <a:noFill/>
          </a:ln>
        </p:spPr>
      </p:pic>
      <p:sp>
        <p:nvSpPr>
          <p:cNvPr id="155" name="Google Shape;155;p21"/>
          <p:cNvSpPr/>
          <p:nvPr/>
        </p:nvSpPr>
        <p:spPr>
          <a:xfrm>
            <a:off x="3963790" y="1523604"/>
            <a:ext cx="2081882" cy="383992"/>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Risk of Inappropriate Content</a:t>
            </a:r>
            <a:endParaRPr b="0" i="0" sz="1400" u="none" cap="none" strike="noStrike">
              <a:solidFill>
                <a:schemeClr val="dk1"/>
              </a:solidFill>
              <a:latin typeface="Arial"/>
              <a:ea typeface="Arial"/>
              <a:cs typeface="Arial"/>
              <a:sym typeface="Arial"/>
            </a:endParaRPr>
          </a:p>
        </p:txBody>
      </p:sp>
      <p:sp>
        <p:nvSpPr>
          <p:cNvPr id="156" name="Google Shape;156;p21"/>
          <p:cNvSpPr/>
          <p:nvPr/>
        </p:nvSpPr>
        <p:spPr>
          <a:xfrm>
            <a:off x="3963790" y="1962444"/>
            <a:ext cx="2081882" cy="1279751"/>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AI video generators have the potential to generate content that may be inappropriate, biased, or even harmful, necessitating the implementation of robust content moderation and filtering mechanisms.</a:t>
            </a:r>
            <a:endParaRPr b="0" i="0" sz="1400" u="none" cap="none" strike="noStrike">
              <a:solidFill>
                <a:schemeClr val="dk1"/>
              </a:solidFill>
              <a:latin typeface="Arial"/>
              <a:ea typeface="Arial"/>
              <a:cs typeface="Arial"/>
              <a:sym typeface="Arial"/>
            </a:endParaRPr>
          </a:p>
        </p:txBody>
      </p:sp>
      <p:sp>
        <p:nvSpPr>
          <p:cNvPr id="157" name="Google Shape;157;p21"/>
          <p:cNvSpPr/>
          <p:nvPr/>
        </p:nvSpPr>
        <p:spPr>
          <a:xfrm>
            <a:off x="6213509" y="1571589"/>
            <a:ext cx="535647" cy="535647"/>
          </a:xfrm>
          <a:prstGeom prst="ellipse">
            <a:avLst/>
          </a:prstGeom>
          <a:solidFill>
            <a:srgbClr val="FFA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8" name="Google Shape;158;p21"/>
          <p:cNvPicPr preferRelativeResize="0"/>
          <p:nvPr/>
        </p:nvPicPr>
        <p:blipFill rotWithShape="1">
          <a:blip r:embed="rId5">
            <a:alphaModFix/>
          </a:blip>
          <a:srcRect b="0" l="0" r="0" t="0"/>
          <a:stretch/>
        </p:blipFill>
        <p:spPr>
          <a:xfrm>
            <a:off x="6387177" y="1729541"/>
            <a:ext cx="192833" cy="228543"/>
          </a:xfrm>
          <a:prstGeom prst="rect">
            <a:avLst/>
          </a:prstGeom>
          <a:noFill/>
          <a:ln>
            <a:noFill/>
          </a:ln>
        </p:spPr>
      </p:pic>
      <p:sp>
        <p:nvSpPr>
          <p:cNvPr id="159" name="Google Shape;159;p21"/>
          <p:cNvSpPr/>
          <p:nvPr/>
        </p:nvSpPr>
        <p:spPr>
          <a:xfrm>
            <a:off x="6891995" y="1523604"/>
            <a:ext cx="2081882" cy="191996"/>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B2F35"/>
              </a:buClr>
              <a:buSzPts val="1100"/>
              <a:buFont typeface="Montserrat"/>
              <a:buNone/>
            </a:pPr>
            <a:r>
              <a:rPr b="0" i="0" lang="en" sz="1100" u="none" cap="none" strike="noStrike">
                <a:solidFill>
                  <a:srgbClr val="1B2F35"/>
                </a:solidFill>
                <a:latin typeface="Montserrat"/>
                <a:ea typeface="Montserrat"/>
                <a:cs typeface="Montserrat"/>
                <a:sym typeface="Montserrat"/>
              </a:rPr>
              <a:t>Need for Safeguards</a:t>
            </a:r>
            <a:endParaRPr b="0" i="0" sz="1400" u="none" cap="none" strike="noStrike">
              <a:solidFill>
                <a:schemeClr val="dk1"/>
              </a:solidFill>
              <a:latin typeface="Arial"/>
              <a:ea typeface="Arial"/>
              <a:cs typeface="Arial"/>
              <a:sym typeface="Arial"/>
            </a:endParaRPr>
          </a:p>
        </p:txBody>
      </p:sp>
      <p:sp>
        <p:nvSpPr>
          <p:cNvPr id="160" name="Google Shape;160;p21"/>
          <p:cNvSpPr/>
          <p:nvPr/>
        </p:nvSpPr>
        <p:spPr>
          <a:xfrm>
            <a:off x="6891995" y="1770449"/>
            <a:ext cx="2081882" cy="143972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C2F35"/>
              </a:buClr>
              <a:buSzPts val="900"/>
              <a:buFont typeface="Montserrat"/>
              <a:buNone/>
            </a:pPr>
            <a:r>
              <a:rPr b="0" i="0" lang="en" sz="900" u="none" cap="none" strike="noStrike">
                <a:solidFill>
                  <a:srgbClr val="1C2F35"/>
                </a:solidFill>
                <a:latin typeface="Montserrat"/>
                <a:ea typeface="Montserrat"/>
                <a:cs typeface="Montserrat"/>
                <a:sym typeface="Montserrat"/>
              </a:rPr>
              <a:t>Responsible deployment of AI video generators requires the establishment of comprehensive safeguards, including ethical guidelines, transparency measures, and user privacy protections to ensure the technology is used responsibly and in the public interest.</a:t>
            </a:r>
            <a:endParaRPr b="0" i="0" sz="1400" u="none" cap="none" strike="noStrike">
              <a:solidFill>
                <a:schemeClr val="dk1"/>
              </a:solidFill>
              <a:latin typeface="Arial"/>
              <a:ea typeface="Arial"/>
              <a:cs typeface="Arial"/>
              <a:sym typeface="Arial"/>
            </a:endParaRPr>
          </a:p>
        </p:txBody>
      </p:sp>
      <p:sp>
        <p:nvSpPr>
          <p:cNvPr id="161" name="Google Shape;161;p21"/>
          <p:cNvSpPr/>
          <p:nvPr/>
        </p:nvSpPr>
        <p:spPr>
          <a:xfrm>
            <a:off x="0" y="3970932"/>
            <a:ext cx="9141714" cy="1171282"/>
          </a:xfrm>
          <a:prstGeom prst="rect">
            <a:avLst/>
          </a:prstGeom>
          <a:solidFill>
            <a:srgbClr val="A6811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2" name="Google Shape;162;p21"/>
          <p:cNvSpPr/>
          <p:nvPr/>
        </p:nvSpPr>
        <p:spPr>
          <a:xfrm>
            <a:off x="260682" y="4196630"/>
            <a:ext cx="8620351" cy="719776"/>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DFDFD"/>
              </a:buClr>
              <a:buSzPts val="1400"/>
              <a:buFont typeface="Montserrat"/>
              <a:buNone/>
            </a:pPr>
            <a:r>
              <a:rPr b="0" i="0" lang="en" sz="1400" u="none" cap="none" strike="noStrike">
                <a:solidFill>
                  <a:srgbClr val="FDFDFD"/>
                </a:solidFill>
                <a:latin typeface="Montserrat"/>
                <a:ea typeface="Montserrat"/>
                <a:cs typeface="Montserrat"/>
                <a:sym typeface="Montserrat"/>
              </a:rPr>
              <a:t>Addressing the computational requirements, risk of inappropriate content, and the need for safeguards is crucial for the responsible development and deployment of AI video generators, ensuring they are used in a manner that benefits society while mitigating potential harms.</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67" name="Shape 167"/>
        <p:cNvGrpSpPr/>
        <p:nvPr/>
      </p:nvGrpSpPr>
      <p:grpSpPr>
        <a:xfrm>
          <a:off x="0" y="0"/>
          <a:ext cx="0" cy="0"/>
          <a:chOff x="0" y="0"/>
          <a:chExt cx="0" cy="0"/>
        </a:xfrm>
      </p:grpSpPr>
      <p:sp>
        <p:nvSpPr>
          <p:cNvPr id="168" name="Google Shape;168;p22"/>
          <p:cNvSpPr/>
          <p:nvPr/>
        </p:nvSpPr>
        <p:spPr>
          <a:xfrm>
            <a:off x="0" y="281438"/>
            <a:ext cx="9141714" cy="422771"/>
          </a:xfrm>
          <a:prstGeom prst="rect">
            <a:avLst/>
          </a:prstGeom>
          <a:noFill/>
          <a:ln>
            <a:noFill/>
          </a:ln>
        </p:spPr>
        <p:txBody>
          <a:bodyPr anchorCtr="0" anchor="t" bIns="0" lIns="0" spcFirstLastPara="1" rIns="0" wrap="square" tIns="0">
            <a:noAutofit/>
          </a:bodyPr>
          <a:lstStyle/>
          <a:p>
            <a:pPr indent="0" lvl="0" marL="0" marR="0" rtl="0" algn="ctr">
              <a:lnSpc>
                <a:spcPct val="118400"/>
              </a:lnSpc>
              <a:spcBef>
                <a:spcPts val="0"/>
              </a:spcBef>
              <a:spcAft>
                <a:spcPts val="0"/>
              </a:spcAft>
              <a:buClr>
                <a:srgbClr val="1B2F35"/>
              </a:buClr>
              <a:buSzPts val="2800"/>
              <a:buFont typeface="Trocchi"/>
              <a:buNone/>
            </a:pPr>
            <a:r>
              <a:rPr b="0" i="0" lang="en" sz="2800" u="none" cap="none" strike="noStrike">
                <a:solidFill>
                  <a:srgbClr val="1B2F35"/>
                </a:solidFill>
                <a:latin typeface="Trocchi"/>
                <a:ea typeface="Trocchi"/>
                <a:cs typeface="Trocchi"/>
                <a:sym typeface="Trocchi"/>
              </a:rPr>
              <a:t>The Future of AI Video Generation</a:t>
            </a:r>
            <a:endParaRPr b="0" i="0" sz="1400" u="none" cap="none" strike="noStrike">
              <a:solidFill>
                <a:schemeClr val="dk1"/>
              </a:solidFill>
              <a:latin typeface="Arial"/>
              <a:ea typeface="Arial"/>
              <a:cs typeface="Arial"/>
              <a:sym typeface="Arial"/>
            </a:endParaRPr>
          </a:p>
        </p:txBody>
      </p:sp>
      <p:sp>
        <p:nvSpPr>
          <p:cNvPr id="169" name="Google Shape;169;p22"/>
          <p:cNvSpPr/>
          <p:nvPr/>
        </p:nvSpPr>
        <p:spPr>
          <a:xfrm>
            <a:off x="714196" y="1256428"/>
            <a:ext cx="4085204" cy="3439972"/>
          </a:xfrm>
          <a:prstGeom prst="rect">
            <a:avLst/>
          </a:prstGeom>
          <a:noFill/>
          <a:ln>
            <a:noFill/>
          </a:ln>
        </p:spPr>
        <p:txBody>
          <a:bodyPr anchorCtr="0" anchor="t" bIns="0" lIns="0" spcFirstLastPara="1" rIns="0" wrap="square" tIns="0">
            <a:noAutofit/>
          </a:bodyPr>
          <a:lstStyle/>
          <a:p>
            <a:pPr indent="-177800" lvl="0" marL="177800" marR="0" rtl="0" algn="l">
              <a:lnSpc>
                <a:spcPct val="140000"/>
              </a:lnSpc>
              <a:spcBef>
                <a:spcPts val="0"/>
              </a:spcBef>
              <a:spcAft>
                <a:spcPts val="0"/>
              </a:spcAft>
              <a:buClr>
                <a:srgbClr val="1B2F35"/>
              </a:buClr>
              <a:buSzPts val="1600"/>
              <a:buFont typeface="Montserrat"/>
              <a:buChar char="•"/>
            </a:pPr>
            <a:r>
              <a:rPr b="0" i="0" lang="en" sz="1600" u="none" cap="none" strike="noStrike">
                <a:solidFill>
                  <a:srgbClr val="1B2F35"/>
                </a:solidFill>
                <a:latin typeface="Montserrat"/>
                <a:ea typeface="Montserrat"/>
                <a:cs typeface="Montserrat"/>
                <a:sym typeface="Montserrat"/>
              </a:rPr>
              <a:t>Photorealistic Avatars</a:t>
            </a:r>
            <a:endParaRPr sz="1100"/>
          </a:p>
          <a:p>
            <a:pPr indent="0" lvl="1" marL="342900" marR="0" rtl="0" algn="l">
              <a:lnSpc>
                <a:spcPct val="140000"/>
              </a:lnSpc>
              <a:spcBef>
                <a:spcPts val="200"/>
              </a:spcBef>
              <a:spcAft>
                <a:spcPts val="0"/>
              </a:spcAft>
              <a:buClr>
                <a:srgbClr val="1C2F35"/>
              </a:buClr>
              <a:buSzPts val="1000"/>
              <a:buFont typeface="Montserrat"/>
              <a:buNone/>
            </a:pPr>
            <a:r>
              <a:rPr b="0" i="0" lang="en" sz="1000" u="none" cap="none" strike="noStrike">
                <a:solidFill>
                  <a:srgbClr val="1C2F35"/>
                </a:solidFill>
                <a:latin typeface="Montserrat"/>
                <a:ea typeface="Montserrat"/>
                <a:cs typeface="Montserrat"/>
                <a:sym typeface="Montserrat"/>
              </a:rPr>
              <a:t>AI-generated avatars will become indistinguishable from real people, allowing for highly realistic virtual interactions and performances.</a:t>
            </a:r>
            <a:endParaRPr sz="1100"/>
          </a:p>
          <a:p>
            <a:pPr indent="-177800" lvl="0" marL="177800" marR="0" rtl="0" algn="l">
              <a:lnSpc>
                <a:spcPct val="140000"/>
              </a:lnSpc>
              <a:spcBef>
                <a:spcPts val="1800"/>
              </a:spcBef>
              <a:spcAft>
                <a:spcPts val="0"/>
              </a:spcAft>
              <a:buClr>
                <a:srgbClr val="1B2F35"/>
              </a:buClr>
              <a:buSzPts val="1600"/>
              <a:buFont typeface="Montserrat"/>
              <a:buChar char="•"/>
            </a:pPr>
            <a:r>
              <a:rPr b="0" i="0" lang="en" sz="1600" u="none" cap="none" strike="noStrike">
                <a:solidFill>
                  <a:srgbClr val="1B2F35"/>
                </a:solidFill>
                <a:latin typeface="Montserrat"/>
                <a:ea typeface="Montserrat"/>
                <a:cs typeface="Montserrat"/>
                <a:sym typeface="Montserrat"/>
              </a:rPr>
              <a:t>Personalized Video Content</a:t>
            </a:r>
            <a:endParaRPr sz="1100"/>
          </a:p>
          <a:p>
            <a:pPr indent="0" lvl="1" marL="342900" marR="0" rtl="0" algn="l">
              <a:lnSpc>
                <a:spcPct val="140000"/>
              </a:lnSpc>
              <a:spcBef>
                <a:spcPts val="200"/>
              </a:spcBef>
              <a:spcAft>
                <a:spcPts val="0"/>
              </a:spcAft>
              <a:buClr>
                <a:srgbClr val="1C2F35"/>
              </a:buClr>
              <a:buSzPts val="1000"/>
              <a:buFont typeface="Montserrat"/>
              <a:buNone/>
            </a:pPr>
            <a:r>
              <a:rPr b="0" i="0" lang="en" sz="1000" u="none" cap="none" strike="noStrike">
                <a:solidFill>
                  <a:srgbClr val="1C2F35"/>
                </a:solidFill>
                <a:latin typeface="Montserrat"/>
                <a:ea typeface="Montserrat"/>
                <a:cs typeface="Montserrat"/>
                <a:sym typeface="Montserrat"/>
              </a:rPr>
              <a:t>AI systems will generate customized video content tailored to individual preferences, interests, and behaviors, providing a unique and engaging viewing experience.</a:t>
            </a:r>
            <a:endParaRPr sz="1100"/>
          </a:p>
          <a:p>
            <a:pPr indent="-177800" lvl="0" marL="177800" marR="0" rtl="0" algn="l">
              <a:lnSpc>
                <a:spcPct val="140000"/>
              </a:lnSpc>
              <a:spcBef>
                <a:spcPts val="1800"/>
              </a:spcBef>
              <a:spcAft>
                <a:spcPts val="0"/>
              </a:spcAft>
              <a:buClr>
                <a:srgbClr val="1B2F35"/>
              </a:buClr>
              <a:buSzPts val="1600"/>
              <a:buFont typeface="Montserrat"/>
              <a:buChar char="•"/>
            </a:pPr>
            <a:r>
              <a:rPr b="0" i="0" lang="en" sz="1600" u="none" cap="none" strike="noStrike">
                <a:solidFill>
                  <a:srgbClr val="1B2F35"/>
                </a:solidFill>
                <a:latin typeface="Montserrat"/>
                <a:ea typeface="Montserrat"/>
                <a:cs typeface="Montserrat"/>
                <a:sym typeface="Montserrat"/>
              </a:rPr>
              <a:t>Interactive Narratives</a:t>
            </a:r>
            <a:endParaRPr sz="1100"/>
          </a:p>
          <a:p>
            <a:pPr indent="0" lvl="1" marL="342900" marR="0" rtl="0" algn="l">
              <a:lnSpc>
                <a:spcPct val="140000"/>
              </a:lnSpc>
              <a:spcBef>
                <a:spcPts val="200"/>
              </a:spcBef>
              <a:spcAft>
                <a:spcPts val="0"/>
              </a:spcAft>
              <a:buClr>
                <a:srgbClr val="1C2F35"/>
              </a:buClr>
              <a:buSzPts val="1000"/>
              <a:buFont typeface="Montserrat"/>
              <a:buNone/>
            </a:pPr>
            <a:r>
              <a:rPr b="0" i="0" lang="en" sz="1000" u="none" cap="none" strike="noStrike">
                <a:solidFill>
                  <a:srgbClr val="1C2F35"/>
                </a:solidFill>
                <a:latin typeface="Montserrat"/>
                <a:ea typeface="Montserrat"/>
                <a:cs typeface="Montserrat"/>
                <a:sym typeface="Montserrat"/>
              </a:rPr>
              <a:t>AI-powered interactive video experiences will allow users to make decisions that alter the course of the story, blurring the line between entertainment and participation.</a:t>
            </a:r>
            <a:endParaRPr b="0" i="0" sz="1400" u="none" cap="none" strike="noStrike">
              <a:solidFill>
                <a:schemeClr val="dk1"/>
              </a:solidFill>
              <a:latin typeface="Arial"/>
              <a:ea typeface="Arial"/>
              <a:cs typeface="Arial"/>
              <a:sym typeface="Arial"/>
            </a:endParaRPr>
          </a:p>
        </p:txBody>
      </p:sp>
      <p:sp>
        <p:nvSpPr>
          <p:cNvPr id="170" name="Google Shape;170;p22"/>
          <p:cNvSpPr/>
          <p:nvPr/>
        </p:nvSpPr>
        <p:spPr>
          <a:xfrm>
            <a:off x="4713696" y="1256428"/>
            <a:ext cx="4085204" cy="2336259"/>
          </a:xfrm>
          <a:prstGeom prst="rect">
            <a:avLst/>
          </a:prstGeom>
          <a:noFill/>
          <a:ln>
            <a:noFill/>
          </a:ln>
        </p:spPr>
        <p:txBody>
          <a:bodyPr anchorCtr="0" anchor="t" bIns="0" lIns="0" spcFirstLastPara="1" rIns="0" wrap="square" tIns="0">
            <a:noAutofit/>
          </a:bodyPr>
          <a:lstStyle/>
          <a:p>
            <a:pPr indent="-177800" lvl="0" marL="177800" marR="0" rtl="0" algn="l">
              <a:lnSpc>
                <a:spcPct val="140000"/>
              </a:lnSpc>
              <a:spcBef>
                <a:spcPts val="0"/>
              </a:spcBef>
              <a:spcAft>
                <a:spcPts val="0"/>
              </a:spcAft>
              <a:buClr>
                <a:srgbClr val="1B2F35"/>
              </a:buClr>
              <a:buSzPts val="1600"/>
              <a:buFont typeface="Montserrat"/>
              <a:buChar char="•"/>
            </a:pPr>
            <a:r>
              <a:rPr b="0" i="0" lang="en" sz="1600" u="none" cap="none" strike="noStrike">
                <a:solidFill>
                  <a:srgbClr val="1B2F35"/>
                </a:solidFill>
                <a:latin typeface="Montserrat"/>
                <a:ea typeface="Montserrat"/>
                <a:cs typeface="Montserrat"/>
                <a:sym typeface="Montserrat"/>
              </a:rPr>
              <a:t>Synthetic Environments</a:t>
            </a:r>
            <a:endParaRPr sz="1100"/>
          </a:p>
          <a:p>
            <a:pPr indent="0" lvl="1" marL="342900" marR="0" rtl="0" algn="l">
              <a:lnSpc>
                <a:spcPct val="140000"/>
              </a:lnSpc>
              <a:spcBef>
                <a:spcPts val="200"/>
              </a:spcBef>
              <a:spcAft>
                <a:spcPts val="0"/>
              </a:spcAft>
              <a:buClr>
                <a:srgbClr val="1C2F35"/>
              </a:buClr>
              <a:buSzPts val="1000"/>
              <a:buFont typeface="Montserrat"/>
              <a:buNone/>
            </a:pPr>
            <a:r>
              <a:rPr b="0" i="0" lang="en" sz="1000" u="none" cap="none" strike="noStrike">
                <a:solidFill>
                  <a:srgbClr val="1C2F35"/>
                </a:solidFill>
                <a:latin typeface="Montserrat"/>
                <a:ea typeface="Montserrat"/>
                <a:cs typeface="Montserrat"/>
                <a:sym typeface="Montserrat"/>
              </a:rPr>
              <a:t>Fully artificial, photorealistic environments will be generated by AI, enabling the creation of immersive, virtual worlds for a wide range of applications, from gaming to training and simulation.</a:t>
            </a:r>
            <a:endParaRPr sz="1100"/>
          </a:p>
          <a:p>
            <a:pPr indent="-177800" lvl="0" marL="177800" marR="0" rtl="0" algn="l">
              <a:lnSpc>
                <a:spcPct val="140000"/>
              </a:lnSpc>
              <a:spcBef>
                <a:spcPts val="1800"/>
              </a:spcBef>
              <a:spcAft>
                <a:spcPts val="0"/>
              </a:spcAft>
              <a:buClr>
                <a:srgbClr val="1B2F35"/>
              </a:buClr>
              <a:buSzPts val="1600"/>
              <a:buFont typeface="Montserrat"/>
              <a:buChar char="•"/>
            </a:pPr>
            <a:r>
              <a:rPr b="0" i="0" lang="en" sz="1600" u="none" cap="none" strike="noStrike">
                <a:solidFill>
                  <a:srgbClr val="1B2F35"/>
                </a:solidFill>
                <a:latin typeface="Montserrat"/>
                <a:ea typeface="Montserrat"/>
                <a:cs typeface="Montserrat"/>
                <a:sym typeface="Montserrat"/>
              </a:rPr>
              <a:t>Automated Video Production</a:t>
            </a:r>
            <a:endParaRPr sz="1100"/>
          </a:p>
          <a:p>
            <a:pPr indent="0" lvl="1" marL="342900" marR="0" rtl="0" algn="l">
              <a:lnSpc>
                <a:spcPct val="140000"/>
              </a:lnSpc>
              <a:spcBef>
                <a:spcPts val="200"/>
              </a:spcBef>
              <a:spcAft>
                <a:spcPts val="0"/>
              </a:spcAft>
              <a:buClr>
                <a:srgbClr val="1C2F35"/>
              </a:buClr>
              <a:buSzPts val="1000"/>
              <a:buFont typeface="Montserrat"/>
              <a:buNone/>
            </a:pPr>
            <a:r>
              <a:rPr b="0" i="0" lang="en" sz="1000" u="none" cap="none" strike="noStrike">
                <a:solidFill>
                  <a:srgbClr val="1C2F35"/>
                </a:solidFill>
                <a:latin typeface="Montserrat"/>
                <a:ea typeface="Montserrat"/>
                <a:cs typeface="Montserrat"/>
                <a:sym typeface="Montserrat"/>
              </a:rPr>
              <a:t>AI tools will streamline the video production process, automating tasks such as script writing, camera work, editing, and special effects, making video creation more accessible and efficient.</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2F36"/>
        </a:solidFill>
      </p:bgPr>
    </p:bg>
    <p:spTree>
      <p:nvGrpSpPr>
        <p:cNvPr id="175" name="Shape 175"/>
        <p:cNvGrpSpPr/>
        <p:nvPr/>
      </p:nvGrpSpPr>
      <p:grpSpPr>
        <a:xfrm>
          <a:off x="0" y="0"/>
          <a:ext cx="0" cy="0"/>
          <a:chOff x="0" y="0"/>
          <a:chExt cx="0" cy="0"/>
        </a:xfrm>
      </p:grpSpPr>
      <p:sp>
        <p:nvSpPr>
          <p:cNvPr id="176" name="Google Shape;176;p23"/>
          <p:cNvSpPr/>
          <p:nvPr/>
        </p:nvSpPr>
        <p:spPr>
          <a:xfrm>
            <a:off x="4570857" y="474382"/>
            <a:ext cx="3818094" cy="3805049"/>
          </a:xfrm>
          <a:prstGeom prst="rect">
            <a:avLst/>
          </a:prstGeom>
          <a:noFill/>
          <a:ln>
            <a:noFill/>
          </a:ln>
        </p:spPr>
        <p:txBody>
          <a:bodyPr anchorCtr="0" anchor="ctr" bIns="0" lIns="0" spcFirstLastPara="1" rIns="0" wrap="square" tIns="0">
            <a:noAutofit/>
          </a:bodyPr>
          <a:lstStyle/>
          <a:p>
            <a:pPr indent="0" lvl="0" marL="0" marR="0" rtl="0" algn="l">
              <a:lnSpc>
                <a:spcPct val="118400"/>
              </a:lnSpc>
              <a:spcBef>
                <a:spcPts val="0"/>
              </a:spcBef>
              <a:spcAft>
                <a:spcPts val="0"/>
              </a:spcAft>
              <a:buClr>
                <a:srgbClr val="FDFDFD"/>
              </a:buClr>
              <a:buSzPts val="5100"/>
              <a:buFont typeface="Trocchi"/>
              <a:buNone/>
            </a:pPr>
            <a:r>
              <a:rPr b="0" i="0" lang="en" sz="3900" u="none" cap="none" strike="noStrike">
                <a:solidFill>
                  <a:srgbClr val="FDFDFD"/>
                </a:solidFill>
                <a:latin typeface="Trocchi"/>
                <a:ea typeface="Trocchi"/>
                <a:cs typeface="Trocchi"/>
                <a:sym typeface="Trocchi"/>
              </a:rPr>
              <a:t>Exploring the Power of Text-to-Video Prompting</a:t>
            </a:r>
            <a:endParaRPr b="0" i="0" sz="200" u="none" cap="none" strike="noStrike">
              <a:solidFill>
                <a:schemeClr val="dk1"/>
              </a:solidFill>
              <a:latin typeface="Arial"/>
              <a:ea typeface="Arial"/>
              <a:cs typeface="Arial"/>
              <a:sym typeface="Arial"/>
            </a:endParaRPr>
          </a:p>
        </p:txBody>
      </p:sp>
      <p:sp>
        <p:nvSpPr>
          <p:cNvPr id="177" name="Google Shape;177;p23"/>
          <p:cNvSpPr/>
          <p:nvPr/>
        </p:nvSpPr>
        <p:spPr>
          <a:xfrm>
            <a:off x="0" y="0"/>
            <a:ext cx="4285178" cy="5142215"/>
          </a:xfrm>
          <a:prstGeom prst="rect">
            <a:avLst/>
          </a:prstGeom>
          <a:solidFill>
            <a:srgbClr val="000000">
              <a:alpha val="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Text-to-Video Prompting" id="178" name="Google Shape;178;p23"/>
          <p:cNvPicPr preferRelativeResize="0"/>
          <p:nvPr/>
        </p:nvPicPr>
        <p:blipFill rotWithShape="1">
          <a:blip r:embed="rId3">
            <a:alphaModFix/>
          </a:blip>
          <a:srcRect b="-31596" l="34957" r="3355" t="0"/>
          <a:stretch/>
        </p:blipFill>
        <p:spPr>
          <a:xfrm>
            <a:off x="0" y="609600"/>
            <a:ext cx="4285178" cy="514221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